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</p:sldIdLst>
  <p:sldSz cy="5143500" cx="9144000"/>
  <p:notesSz cx="7315200" cy="9601200"/>
  <p:embeddedFontLst>
    <p:embeddedFont>
      <p:font typeface="Lato"/>
      <p:regular r:id="rId63"/>
      <p:bold r:id="rId64"/>
      <p:italic r:id="rId65"/>
      <p:boldItalic r:id="rId66"/>
    </p:embeddedFont>
    <p:embeddedFont>
      <p:font typeface="Open Sans SemiBold"/>
      <p:regular r:id="rId67"/>
      <p:bold r:id="rId68"/>
      <p:italic r:id="rId69"/>
      <p:boldItalic r:id="rId70"/>
    </p:embeddedFont>
    <p:embeddedFont>
      <p:font typeface="Poppins Medium"/>
      <p:regular r:id="rId71"/>
      <p:bold r:id="rId72"/>
      <p:italic r:id="rId73"/>
      <p:boldItalic r:id="rId74"/>
    </p:embeddedFont>
    <p:embeddedFont>
      <p:font typeface="Open Sans ExtraBold"/>
      <p:bold r:id="rId75"/>
      <p:boldItalic r:id="rId76"/>
    </p:embeddedFont>
    <p:embeddedFont>
      <p:font typeface="Poppins ExtraBold"/>
      <p:bold r:id="rId77"/>
      <p:boldItalic r:id="rId78"/>
    </p:embeddedFont>
    <p:embeddedFont>
      <p:font typeface="Open Sans"/>
      <p:regular r:id="rId79"/>
      <p:bold r:id="rId80"/>
      <p:italic r:id="rId81"/>
      <p:boldItalic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267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  <p:ext uri="GoogleSlidesCustomDataVersion2">
      <go:slidesCustomData xmlns:go="http://customooxmlschemas.google.com/" r:id="rId83" roundtripDataSignature="AMtx7mi1XSySvQCNpEymFdUQeYG4UnsZ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267" orient="horz"/>
        <p:guide pos="2303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3" Type="http://customschemas.google.com/relationships/presentationmetadata" Target="metadata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font" Target="fonts/OpenSans-bold.fntdata"/><Relationship Id="rId82" Type="http://schemas.openxmlformats.org/officeDocument/2006/relationships/font" Target="fonts/OpenSans-boldItalic.fntdata"/><Relationship Id="rId81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PoppinsMedium-italic.fntdata"/><Relationship Id="rId72" Type="http://schemas.openxmlformats.org/officeDocument/2006/relationships/font" Target="fonts/PoppinsMedium-bold.fntdata"/><Relationship Id="rId31" Type="http://schemas.openxmlformats.org/officeDocument/2006/relationships/slide" Target="slides/slide26.xml"/><Relationship Id="rId75" Type="http://schemas.openxmlformats.org/officeDocument/2006/relationships/font" Target="fonts/OpenSansExtraBold-bold.fntdata"/><Relationship Id="rId30" Type="http://schemas.openxmlformats.org/officeDocument/2006/relationships/slide" Target="slides/slide25.xml"/><Relationship Id="rId74" Type="http://schemas.openxmlformats.org/officeDocument/2006/relationships/font" Target="fonts/PoppinsMedium-boldItalic.fntdata"/><Relationship Id="rId33" Type="http://schemas.openxmlformats.org/officeDocument/2006/relationships/slide" Target="slides/slide28.xml"/><Relationship Id="rId77" Type="http://schemas.openxmlformats.org/officeDocument/2006/relationships/font" Target="fonts/PoppinsExtraBold-bold.fntdata"/><Relationship Id="rId32" Type="http://schemas.openxmlformats.org/officeDocument/2006/relationships/slide" Target="slides/slide27.xml"/><Relationship Id="rId76" Type="http://schemas.openxmlformats.org/officeDocument/2006/relationships/font" Target="fonts/OpenSansExtraBold-boldItalic.fntdata"/><Relationship Id="rId35" Type="http://schemas.openxmlformats.org/officeDocument/2006/relationships/slide" Target="slides/slide30.xml"/><Relationship Id="rId79" Type="http://schemas.openxmlformats.org/officeDocument/2006/relationships/font" Target="fonts/OpenSans-regular.fntdata"/><Relationship Id="rId34" Type="http://schemas.openxmlformats.org/officeDocument/2006/relationships/slide" Target="slides/slide29.xml"/><Relationship Id="rId78" Type="http://schemas.openxmlformats.org/officeDocument/2006/relationships/font" Target="fonts/PoppinsExtraBold-boldItalic.fntdata"/><Relationship Id="rId71" Type="http://schemas.openxmlformats.org/officeDocument/2006/relationships/font" Target="fonts/PoppinsMedium-regular.fntdata"/><Relationship Id="rId70" Type="http://schemas.openxmlformats.org/officeDocument/2006/relationships/font" Target="fonts/OpenSansSemiBold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font" Target="fonts/Lato-bold.fntdata"/><Relationship Id="rId63" Type="http://schemas.openxmlformats.org/officeDocument/2006/relationships/font" Target="fonts/Lato-regular.fntdata"/><Relationship Id="rId22" Type="http://schemas.openxmlformats.org/officeDocument/2006/relationships/slide" Target="slides/slide17.xml"/><Relationship Id="rId66" Type="http://schemas.openxmlformats.org/officeDocument/2006/relationships/font" Target="fonts/Lato-boldItalic.fntdata"/><Relationship Id="rId21" Type="http://schemas.openxmlformats.org/officeDocument/2006/relationships/slide" Target="slides/slide16.xml"/><Relationship Id="rId65" Type="http://schemas.openxmlformats.org/officeDocument/2006/relationships/font" Target="fonts/Lato-italic.fntdata"/><Relationship Id="rId24" Type="http://schemas.openxmlformats.org/officeDocument/2006/relationships/slide" Target="slides/slide19.xml"/><Relationship Id="rId68" Type="http://schemas.openxmlformats.org/officeDocument/2006/relationships/font" Target="fonts/OpenSansSemiBold-bold.fntdata"/><Relationship Id="rId23" Type="http://schemas.openxmlformats.org/officeDocument/2006/relationships/slide" Target="slides/slide18.xml"/><Relationship Id="rId67" Type="http://schemas.openxmlformats.org/officeDocument/2006/relationships/font" Target="fonts/OpenSansSemiBold-regular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OpenSansSemiBold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3588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7750" lIns="95500" spcFirstLastPara="1" rIns="95500" wrap="square" tIns="477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7750" lIns="95500" spcFirstLastPara="1" rIns="95500" wrap="square" tIns="477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8f29fa6d0a_0_13:notes"/>
          <p:cNvSpPr/>
          <p:nvPr>
            <p:ph idx="2" type="sldImg"/>
          </p:nvPr>
        </p:nvSpPr>
        <p:spPr>
          <a:xfrm>
            <a:off x="455063" y="719138"/>
            <a:ext cx="64053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8f29fa6d0a_0_13:notes"/>
          <p:cNvSpPr txBox="1"/>
          <p:nvPr>
            <p:ph idx="1" type="body"/>
          </p:nvPr>
        </p:nvSpPr>
        <p:spPr>
          <a:xfrm>
            <a:off x="731521" y="4560570"/>
            <a:ext cx="5852100" cy="432060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38f29fa6d0a_0_13:notes"/>
          <p:cNvSpPr txBox="1"/>
          <p:nvPr>
            <p:ph idx="12" type="sldNum"/>
          </p:nvPr>
        </p:nvSpPr>
        <p:spPr>
          <a:xfrm>
            <a:off x="4143588" y="9119474"/>
            <a:ext cx="3169800" cy="480000"/>
          </a:xfrm>
          <a:prstGeom prst="rect">
            <a:avLst/>
          </a:prstGeom>
        </p:spPr>
        <p:txBody>
          <a:bodyPr anchorCtr="0" anchor="b" bIns="47750" lIns="95500" spcFirstLastPara="1" rIns="95500" wrap="square" tIns="477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2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3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4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6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8f29fa6d0a_0_134:notes"/>
          <p:cNvSpPr/>
          <p:nvPr>
            <p:ph idx="2" type="sldImg"/>
          </p:nvPr>
        </p:nvSpPr>
        <p:spPr>
          <a:xfrm>
            <a:off x="455063" y="719138"/>
            <a:ext cx="64053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8f29fa6d0a_0_134:notes"/>
          <p:cNvSpPr txBox="1"/>
          <p:nvPr>
            <p:ph idx="1" type="body"/>
          </p:nvPr>
        </p:nvSpPr>
        <p:spPr>
          <a:xfrm>
            <a:off x="731521" y="4560570"/>
            <a:ext cx="5852100" cy="432060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38f29fa6d0a_0_134:notes"/>
          <p:cNvSpPr txBox="1"/>
          <p:nvPr>
            <p:ph idx="12" type="sldNum"/>
          </p:nvPr>
        </p:nvSpPr>
        <p:spPr>
          <a:xfrm>
            <a:off x="4143588" y="9119474"/>
            <a:ext cx="3169800" cy="480000"/>
          </a:xfrm>
          <a:prstGeom prst="rect">
            <a:avLst/>
          </a:prstGeom>
        </p:spPr>
        <p:txBody>
          <a:bodyPr anchorCtr="0" anchor="b" bIns="47750" lIns="95500" spcFirstLastPara="1" rIns="95500" wrap="square" tIns="477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7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8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9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1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2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3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4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5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6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8f29fa6d0a_0_128:notes"/>
          <p:cNvSpPr/>
          <p:nvPr>
            <p:ph idx="2" type="sldImg"/>
          </p:nvPr>
        </p:nvSpPr>
        <p:spPr>
          <a:xfrm>
            <a:off x="455063" y="719138"/>
            <a:ext cx="64053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8f29fa6d0a_0_128:notes"/>
          <p:cNvSpPr txBox="1"/>
          <p:nvPr>
            <p:ph idx="1" type="body"/>
          </p:nvPr>
        </p:nvSpPr>
        <p:spPr>
          <a:xfrm>
            <a:off x="731521" y="4560570"/>
            <a:ext cx="5852100" cy="432060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38f29fa6d0a_0_128:notes"/>
          <p:cNvSpPr txBox="1"/>
          <p:nvPr>
            <p:ph idx="12" type="sldNum"/>
          </p:nvPr>
        </p:nvSpPr>
        <p:spPr>
          <a:xfrm>
            <a:off x="4143588" y="9119474"/>
            <a:ext cx="3169800" cy="480000"/>
          </a:xfrm>
          <a:prstGeom prst="rect">
            <a:avLst/>
          </a:prstGeom>
        </p:spPr>
        <p:txBody>
          <a:bodyPr anchorCtr="0" anchor="b" bIns="47750" lIns="95500" spcFirstLastPara="1" rIns="95500" wrap="square" tIns="477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7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8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9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0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1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2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33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3:notes"/>
          <p:cNvSpPr txBox="1"/>
          <p:nvPr>
            <p:ph idx="12" type="sldNum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7750" lIns="95500" spcFirstLastPara="1" rIns="95500" wrap="square" tIns="477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4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5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6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6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7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8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9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9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0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0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1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1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2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2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3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3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4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4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5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5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6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6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-102880" lvl="0" marL="1790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 txBox="1"/>
          <p:nvPr>
            <p:ph idx="12" type="sldNum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7750" lIns="95500" spcFirstLastPara="1" rIns="95500" wrap="square" tIns="477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7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7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8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8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9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9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0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50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1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51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8f29fa6d0a_0_140:notes"/>
          <p:cNvSpPr/>
          <p:nvPr>
            <p:ph idx="2" type="sldImg"/>
          </p:nvPr>
        </p:nvSpPr>
        <p:spPr>
          <a:xfrm>
            <a:off x="455063" y="719138"/>
            <a:ext cx="64053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8f29fa6d0a_0_140:notes"/>
          <p:cNvSpPr txBox="1"/>
          <p:nvPr>
            <p:ph idx="1" type="body"/>
          </p:nvPr>
        </p:nvSpPr>
        <p:spPr>
          <a:xfrm>
            <a:off x="731521" y="4560570"/>
            <a:ext cx="5852100" cy="432060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g38f29fa6d0a_0_140:notes"/>
          <p:cNvSpPr txBox="1"/>
          <p:nvPr>
            <p:ph idx="12" type="sldNum"/>
          </p:nvPr>
        </p:nvSpPr>
        <p:spPr>
          <a:xfrm>
            <a:off x="4143588" y="9119474"/>
            <a:ext cx="3169800" cy="480000"/>
          </a:xfrm>
          <a:prstGeom prst="rect">
            <a:avLst/>
          </a:prstGeom>
        </p:spPr>
        <p:txBody>
          <a:bodyPr anchorCtr="0" anchor="b" bIns="47750" lIns="95500" spcFirstLastPara="1" rIns="95500" wrap="square" tIns="477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2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p52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52:notes"/>
          <p:cNvSpPr txBox="1"/>
          <p:nvPr>
            <p:ph idx="12" type="sldNum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7750" lIns="95500" spcFirstLastPara="1" rIns="95500" wrap="square" tIns="477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8c4bad7286_0_1:notes"/>
          <p:cNvSpPr/>
          <p:nvPr>
            <p:ph idx="2" type="sldImg"/>
          </p:nvPr>
        </p:nvSpPr>
        <p:spPr>
          <a:xfrm>
            <a:off x="455063" y="719138"/>
            <a:ext cx="64053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8c4bad7286_0_1:notes"/>
          <p:cNvSpPr txBox="1"/>
          <p:nvPr>
            <p:ph idx="1" type="body"/>
          </p:nvPr>
        </p:nvSpPr>
        <p:spPr>
          <a:xfrm>
            <a:off x="731521" y="4560570"/>
            <a:ext cx="5852100" cy="432060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38c4bad7286_0_1:notes"/>
          <p:cNvSpPr txBox="1"/>
          <p:nvPr>
            <p:ph idx="12" type="sldNum"/>
          </p:nvPr>
        </p:nvSpPr>
        <p:spPr>
          <a:xfrm>
            <a:off x="4143588" y="9119474"/>
            <a:ext cx="3169800" cy="480000"/>
          </a:xfrm>
          <a:prstGeom prst="rect">
            <a:avLst/>
          </a:prstGeom>
        </p:spPr>
        <p:txBody>
          <a:bodyPr anchorCtr="0" anchor="b" bIns="47750" lIns="95500" spcFirstLastPara="1" rIns="95500" wrap="square" tIns="477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7750" lIns="95500" spcFirstLastPara="1" rIns="9550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455084" y="719138"/>
            <a:ext cx="6405000" cy="360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8f29fa6d0a_0_7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g38f29fa6d0a_0_7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g38f29fa6d0a_0_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8f29fa6d0a_0_1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g38f29fa6d0a_0_1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g38f29fa6d0a_0_1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8f29fa6d0a_0_1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(Text &amp; Graphics)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8f29fa6d0a_0_1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600"/>
              <a:buFont typeface="Open Sans ExtraBold"/>
              <a:buNone/>
              <a:defRPr b="1" i="0" sz="2600" u="none" cap="none" strike="noStrike">
                <a:solidFill>
                  <a:srgbClr val="5F5F5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56" name="Google Shape;56;g38f29fa6d0a_0_11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406400" lvl="1" marL="9144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indent="-381000" lvl="2" marL="13716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indent="-355600" lvl="3" marL="18288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indent="-355600" lvl="4" marL="22860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indent="-355600" lvl="5" marL="27432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indent="-355600" lvl="6" marL="32004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indent="-355600" lvl="7" marL="36576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indent="-355600" lvl="8" marL="4114800" marR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8f29fa6d0a_0_121"/>
          <p:cNvSpPr txBox="1"/>
          <p:nvPr>
            <p:ph type="title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 ExtraBold"/>
              <a:buNone/>
              <a:defRPr b="1" i="0" sz="44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59" name="Google Shape;59;g38f29fa6d0a_0_121"/>
          <p:cNvSpPr txBox="1"/>
          <p:nvPr>
            <p:ph idx="1" type="body"/>
          </p:nvPr>
        </p:nvSpPr>
        <p:spPr>
          <a:xfrm>
            <a:off x="685330" y="1775320"/>
            <a:ext cx="7773000" cy="25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406400" lvl="1" marL="9144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indent="-381000" lvl="2" marL="13716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indent="-355600" lvl="3" marL="18288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indent="-355600" lvl="4" marL="22860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indent="-355600" lvl="5" marL="27432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indent="-355600" lvl="6" marL="32004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indent="-355600" lvl="7" marL="36576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indent="-355600" lvl="8" marL="4114800" marR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sp>
        <p:nvSpPr>
          <p:cNvPr id="60" name="Google Shape;60;g38f29fa6d0a_0_121"/>
          <p:cNvSpPr txBox="1"/>
          <p:nvPr>
            <p:ph idx="10" type="dt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sp>
        <p:nvSpPr>
          <p:cNvPr id="61" name="Google Shape;61;g38f29fa6d0a_0_121"/>
          <p:cNvSpPr txBox="1"/>
          <p:nvPr>
            <p:ph idx="11" type="ftr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sp>
        <p:nvSpPr>
          <p:cNvPr id="62" name="Google Shape;62;g38f29fa6d0a_0_121"/>
          <p:cNvSpPr txBox="1"/>
          <p:nvPr>
            <p:ph idx="12" type="sldNum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0" lvl="0" marL="0" marR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0" lvl="1" marL="0" marR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indent="0" lvl="2" marL="0" marR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indent="0" lvl="3" marL="0" marR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indent="0" lvl="4" marL="0" marR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indent="0" lvl="5" marL="0" marR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indent="0" lvl="6" marL="0" marR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indent="0" lvl="7" marL="0" marR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indent="0" lvl="8" marL="0" marR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8f29fa6d0a_0_8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g38f29fa6d0a_0_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8f29fa6d0a_0_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g38f29fa6d0a_0_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g38f29fa6d0a_0_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8f29fa6d0a_0_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g38f29fa6d0a_0_8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g38f29fa6d0a_0_8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g38f29fa6d0a_0_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8f29fa6d0a_0_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g38f29fa6d0a_0_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8f29fa6d0a_0_9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g38f29fa6d0a_0_9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g38f29fa6d0a_0_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8f29fa6d0a_0_10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g38f29fa6d0a_0_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8f29fa6d0a_0_10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g38f29fa6d0a_0_10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g38f29fa6d0a_0_10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g38f29fa6d0a_0_10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g38f29fa6d0a_0_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8f29fa6d0a_0_10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g38f29fa6d0a_0_10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8f29fa6d0a_0_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g38f29fa6d0a_0_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g38f29fa6d0a_0_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ncsr.gov.au/information-for-participants/participant-portal.html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health.gov.au/our-work/national-bowel-cancer-screening-program" TargetMode="External"/><Relationship Id="rId4" Type="http://schemas.openxmlformats.org/officeDocument/2006/relationships/hyperlink" Target="https://www.health.gov.au/our-work/national-cervical-screening-program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ncsr.gov.au/information-for-healthcare-providers/accessing-the-ncsr.html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4.png"/></Relationships>
</file>

<file path=ppt/slides/_rels/slide54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ncsr.gov.au/lung-program.html#:~:text=The%20National%20Lung%20Cancer%20Screening%20Program%20(NLCSP)%20commenced%201%20July,once%20enrolled%20in%20the%20program" TargetMode="External"/><Relationship Id="rId10" Type="http://schemas.openxmlformats.org/officeDocument/2006/relationships/hyperlink" Target="https://www.health.gov.au/our-work/nlcsp/about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s://cwcs.guroo.academy/enrol/cwcs_2025" TargetMode="External"/><Relationship Id="rId4" Type="http://schemas.openxmlformats.org/officeDocument/2006/relationships/hyperlink" Target="https://www.health.gov.au/resources/publications/chronic-wounds-consumable-scheme-product-list" TargetMode="External"/><Relationship Id="rId9" Type="http://schemas.openxmlformats.org/officeDocument/2006/relationships/hyperlink" Target="https://lungfoundation.com.au/protect-your-lungs/national-lung-cancer-screening-program/" TargetMode="External"/><Relationship Id="rId5" Type="http://schemas.openxmlformats.org/officeDocument/2006/relationships/hyperlink" Target="https://www.health.gov.au/our-work/cwcs" TargetMode="External"/><Relationship Id="rId6" Type="http://schemas.openxmlformats.org/officeDocument/2006/relationships/hyperlink" Target="https://www.health.gov.au/resources/publications/better-access-redesign-from-1-november-2025?language=en" TargetMode="External"/><Relationship Id="rId7" Type="http://schemas.openxmlformats.org/officeDocument/2006/relationships/hyperlink" Target="https://www.mbsonline.gov.au/internet/mbsonline/publishing.nsf/650f3eec0dfb990fca25692100069854/a6bbccd4e1519234ca258d0f00120c7e/$FILE/PDF%20Version%20-%20MBS%20changes%20to%20the%20Better%20Access%20Initiative.pdf" TargetMode="External"/><Relationship Id="rId8" Type="http://schemas.openxmlformats.org/officeDocument/2006/relationships/hyperlink" Target="https://www.health.gov.au/our-work/nlcsp" TargetMode="Externa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5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EEFA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g38f29fa6d0a_0_13" title="Webinar Banner Driving Better Care Key Updates on Wound Consumables, Lung Cancer Screening &amp; Better Access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title"/>
          </p:nvPr>
        </p:nvSpPr>
        <p:spPr>
          <a:xfrm>
            <a:off x="457200" y="205978"/>
            <a:ext cx="8229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Open Sans ExtraBold"/>
              <a:buNone/>
            </a:pPr>
            <a:r>
              <a:rPr lang="en-US" sz="3200">
                <a:solidFill>
                  <a:srgbClr val="2F5496"/>
                </a:solidFill>
              </a:rPr>
              <a:t>Chronic Wound Consumables Scheme</a:t>
            </a:r>
            <a:br>
              <a:rPr lang="en-US" sz="3300">
                <a:solidFill>
                  <a:srgbClr val="FFC000"/>
                </a:solidFill>
              </a:rPr>
            </a:br>
            <a:endParaRPr/>
          </a:p>
        </p:txBody>
      </p:sp>
      <p:sp>
        <p:nvSpPr>
          <p:cNvPr id="125" name="Google Shape;125;p7"/>
          <p:cNvSpPr txBox="1"/>
          <p:nvPr>
            <p:ph idx="1" type="body"/>
          </p:nvPr>
        </p:nvSpPr>
        <p:spPr>
          <a:xfrm>
            <a:off x="369795" y="627534"/>
            <a:ext cx="8145600" cy="4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What the Scheme Covers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718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 scheme provides subsidised access to a nationally agreed list of wound consumables, including:</a:t>
            </a:r>
            <a:endParaRPr/>
          </a:p>
          <a:p>
            <a:pPr indent="-29718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Advanced and basic wound dressings (e.g., foam, hydrocolloid, alginate, and antimicrobial dressings).</a:t>
            </a:r>
            <a:endParaRPr/>
          </a:p>
          <a:p>
            <a:pPr indent="-29718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Compression bandages and support materials for venous ulcers.</a:t>
            </a:r>
            <a:endParaRPr/>
          </a:p>
          <a:p>
            <a:pPr indent="-29718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Tapes, fixation, and secondary dressings.</a:t>
            </a:r>
            <a:endParaRPr/>
          </a:p>
          <a:p>
            <a:pPr indent="-29718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Cleansing products and protective barrier preparations.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120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/>
          <p:nvPr>
            <p:ph type="title"/>
          </p:nvPr>
        </p:nvSpPr>
        <p:spPr>
          <a:xfrm>
            <a:off x="457200" y="205978"/>
            <a:ext cx="8229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Open Sans ExtraBold"/>
              <a:buNone/>
            </a:pPr>
            <a:r>
              <a:rPr lang="en-US" sz="3200">
                <a:solidFill>
                  <a:srgbClr val="2F5496"/>
                </a:solidFill>
              </a:rPr>
              <a:t>Chronic Wound Consumables Scheme</a:t>
            </a:r>
            <a:br>
              <a:rPr lang="en-US" sz="3300">
                <a:solidFill>
                  <a:srgbClr val="FFC000"/>
                </a:solidFill>
              </a:rPr>
            </a:br>
            <a:endParaRPr/>
          </a:p>
        </p:txBody>
      </p:sp>
      <p:sp>
        <p:nvSpPr>
          <p:cNvPr id="131" name="Google Shape;131;p8"/>
          <p:cNvSpPr txBox="1"/>
          <p:nvPr>
            <p:ph idx="1" type="body"/>
          </p:nvPr>
        </p:nvSpPr>
        <p:spPr>
          <a:xfrm>
            <a:off x="369795" y="627534"/>
            <a:ext cx="8145600" cy="4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861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 product list has been developed in consultation with: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1459" lvl="1" marL="74295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clinical experts, 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1459" lvl="1" marL="74295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wound care specialists, and 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1459" lvl="1" marL="74295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professional nursing organisations to ensure it reflects </a:t>
            </a:r>
            <a:r>
              <a:rPr b="1"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evidence-based best practice</a:t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120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>
            <p:ph type="title"/>
          </p:nvPr>
        </p:nvSpPr>
        <p:spPr>
          <a:xfrm>
            <a:off x="457200" y="205978"/>
            <a:ext cx="8229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Open Sans ExtraBold"/>
              <a:buNone/>
            </a:pPr>
            <a:r>
              <a:rPr lang="en-US" sz="3200">
                <a:solidFill>
                  <a:srgbClr val="2F5496"/>
                </a:solidFill>
              </a:rPr>
              <a:t>Chronic Wound Consumables Scheme</a:t>
            </a:r>
            <a:br>
              <a:rPr lang="en-US" sz="3300">
                <a:solidFill>
                  <a:srgbClr val="FFC000"/>
                </a:solidFill>
              </a:rPr>
            </a:br>
            <a:endParaRPr/>
          </a:p>
        </p:txBody>
      </p:sp>
      <p:sp>
        <p:nvSpPr>
          <p:cNvPr id="137" name="Google Shape;137;p9"/>
          <p:cNvSpPr txBox="1"/>
          <p:nvPr>
            <p:ph idx="1" type="body"/>
          </p:nvPr>
        </p:nvSpPr>
        <p:spPr>
          <a:xfrm>
            <a:off x="369795" y="627534"/>
            <a:ext cx="8145600" cy="4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b="1"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Eligibility and Access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 scheme primarily targets:</a:t>
            </a:r>
            <a:endParaRPr/>
          </a:p>
          <a:p>
            <a:pPr indent="-29718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Older Australians (65+) with diabetes and;</a:t>
            </a:r>
            <a:endParaRPr/>
          </a:p>
          <a:p>
            <a:pPr indent="-29718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First Nations person aged 50 or over with: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718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chronic conditions causing non-healing wounds for patients receiving care through</a:t>
            </a:r>
            <a:endParaRPr/>
          </a:p>
          <a:p>
            <a:pPr indent="-240030" lvl="1" marL="74295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general practices, </a:t>
            </a:r>
            <a:endParaRPr/>
          </a:p>
          <a:p>
            <a:pPr indent="-240030" lvl="1" marL="74295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community health services, or </a:t>
            </a:r>
            <a:endParaRPr/>
          </a:p>
          <a:p>
            <a:pPr indent="-240030" lvl="1" marL="74295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Aboriginal Community Controlled Health Organisations (ACCHOs).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120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/>
          <p:nvPr>
            <p:ph type="title"/>
          </p:nvPr>
        </p:nvSpPr>
        <p:spPr>
          <a:xfrm>
            <a:off x="457200" y="205978"/>
            <a:ext cx="8229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Open Sans ExtraBold"/>
              <a:buNone/>
            </a:pPr>
            <a:r>
              <a:rPr lang="en-US" sz="3200">
                <a:solidFill>
                  <a:srgbClr val="2F5496"/>
                </a:solidFill>
              </a:rPr>
              <a:t>Chronic Wound Consumables Scheme</a:t>
            </a:r>
            <a:br>
              <a:rPr lang="en-US" sz="3300">
                <a:solidFill>
                  <a:srgbClr val="FFC000"/>
                </a:solidFill>
              </a:rPr>
            </a:br>
            <a:endParaRPr/>
          </a:p>
        </p:txBody>
      </p:sp>
      <p:sp>
        <p:nvSpPr>
          <p:cNvPr id="143" name="Google Shape;143;p10"/>
          <p:cNvSpPr txBox="1"/>
          <p:nvPr>
            <p:ph idx="1" type="body"/>
          </p:nvPr>
        </p:nvSpPr>
        <p:spPr>
          <a:xfrm>
            <a:off x="369795" y="627534"/>
            <a:ext cx="8145600" cy="4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Access to scheme will typically involve: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861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Assessment by a GP or practice nurse to confirm wound type and management plan.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861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Registration or referral through a participating provider.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861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Provision of subsidised consumables either directly through the practice or via a partnered pharmacy or supplier.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120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/>
          <p:nvPr>
            <p:ph type="title"/>
          </p:nvPr>
        </p:nvSpPr>
        <p:spPr>
          <a:xfrm>
            <a:off x="457200" y="205978"/>
            <a:ext cx="8229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Open Sans ExtraBold"/>
              <a:buNone/>
            </a:pPr>
            <a:r>
              <a:rPr lang="en-US" sz="3200">
                <a:solidFill>
                  <a:srgbClr val="2F5496"/>
                </a:solidFill>
              </a:rPr>
              <a:t>Chronic Wound Consumables Scheme</a:t>
            </a:r>
            <a:br>
              <a:rPr lang="en-US" sz="3300">
                <a:solidFill>
                  <a:srgbClr val="FFC000"/>
                </a:solidFill>
              </a:rPr>
            </a:br>
            <a:endParaRPr/>
          </a:p>
        </p:txBody>
      </p:sp>
      <p:sp>
        <p:nvSpPr>
          <p:cNvPr id="149" name="Google Shape;149;p11"/>
          <p:cNvSpPr txBox="1"/>
          <p:nvPr>
            <p:ph idx="1" type="body"/>
          </p:nvPr>
        </p:nvSpPr>
        <p:spPr>
          <a:xfrm>
            <a:off x="179512" y="627534"/>
            <a:ext cx="8784900" cy="4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Benefits For patients: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Reduces or removes the financial burden of wound dressings.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Promotes faster healing through consistent, evidence-based treatment.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Improves equity of access, especially in rural and remote areas.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120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/>
          <p:nvPr>
            <p:ph type="title"/>
          </p:nvPr>
        </p:nvSpPr>
        <p:spPr>
          <a:xfrm>
            <a:off x="457200" y="205978"/>
            <a:ext cx="8229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Open Sans ExtraBold"/>
              <a:buNone/>
            </a:pPr>
            <a:r>
              <a:rPr lang="en-US" sz="3200">
                <a:solidFill>
                  <a:srgbClr val="2F5496"/>
                </a:solidFill>
              </a:rPr>
              <a:t>Chronic Wound Consumables Scheme</a:t>
            </a:r>
            <a:br>
              <a:rPr lang="en-US" sz="3300">
                <a:solidFill>
                  <a:srgbClr val="FFC000"/>
                </a:solidFill>
              </a:rPr>
            </a:br>
            <a:endParaRPr/>
          </a:p>
        </p:txBody>
      </p:sp>
      <p:sp>
        <p:nvSpPr>
          <p:cNvPr id="155" name="Google Shape;155;p12"/>
          <p:cNvSpPr txBox="1"/>
          <p:nvPr>
            <p:ph idx="1" type="body"/>
          </p:nvPr>
        </p:nvSpPr>
        <p:spPr>
          <a:xfrm>
            <a:off x="179512" y="627534"/>
            <a:ext cx="8784900" cy="4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Benefits for general practice: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Enables enhanced wound management services within existing chronic disease.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Encourages a team-based care model involving GPs, nurses, and allied health.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Supports continuity of care and reduces reliance on emergency or hospital-based wound services.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120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/>
          <p:nvPr>
            <p:ph type="title"/>
          </p:nvPr>
        </p:nvSpPr>
        <p:spPr>
          <a:xfrm>
            <a:off x="457200" y="205978"/>
            <a:ext cx="8229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Open Sans ExtraBold"/>
              <a:buNone/>
            </a:pPr>
            <a:r>
              <a:rPr lang="en-US" sz="3200">
                <a:solidFill>
                  <a:srgbClr val="2F5496"/>
                </a:solidFill>
              </a:rPr>
              <a:t>Chronic Wound Consumables Scheme</a:t>
            </a:r>
            <a:br>
              <a:rPr lang="en-US" sz="3300">
                <a:solidFill>
                  <a:srgbClr val="FFC000"/>
                </a:solidFill>
              </a:rPr>
            </a:br>
            <a:endParaRPr/>
          </a:p>
        </p:txBody>
      </p:sp>
      <p:sp>
        <p:nvSpPr>
          <p:cNvPr id="161" name="Google Shape;161;p13"/>
          <p:cNvSpPr txBox="1"/>
          <p:nvPr>
            <p:ph idx="1" type="body"/>
          </p:nvPr>
        </p:nvSpPr>
        <p:spPr>
          <a:xfrm>
            <a:off x="179512" y="627534"/>
            <a:ext cx="8784900" cy="4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To be eligible to participate practitioners must: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Be AHPRA Registered as either a: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0030" lvl="1" marL="74295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Aboriginal and Torres Strait Islander health practitioner</a:t>
            </a:r>
            <a:endParaRPr/>
          </a:p>
          <a:p>
            <a:pPr indent="-1333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0030" lvl="1" marL="74295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Medical practitioner in a primary care setting, including general practitioner</a:t>
            </a:r>
            <a:endParaRPr/>
          </a:p>
          <a:p>
            <a:pPr indent="-1333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0030" lvl="1" marL="74295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Nurse (registered and nurse practitioner)</a:t>
            </a:r>
            <a:endParaRPr/>
          </a:p>
          <a:p>
            <a:pPr indent="-1333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0030" lvl="1" marL="74295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Podiatrist.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80"/>
              </a:spcBef>
              <a:spcAft>
                <a:spcPts val="120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/>
          <p:nvPr>
            <p:ph type="title"/>
          </p:nvPr>
        </p:nvSpPr>
        <p:spPr>
          <a:xfrm>
            <a:off x="457200" y="205978"/>
            <a:ext cx="8229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Open Sans ExtraBold"/>
              <a:buNone/>
            </a:pPr>
            <a:r>
              <a:rPr lang="en-US" sz="3200">
                <a:solidFill>
                  <a:srgbClr val="2F5496"/>
                </a:solidFill>
              </a:rPr>
              <a:t>Chronic Wound Consumables Scheme</a:t>
            </a:r>
            <a:br>
              <a:rPr lang="en-US" sz="3300">
                <a:solidFill>
                  <a:srgbClr val="FFC000"/>
                </a:solidFill>
              </a:rPr>
            </a:br>
            <a:endParaRPr/>
          </a:p>
        </p:txBody>
      </p:sp>
      <p:sp>
        <p:nvSpPr>
          <p:cNvPr id="167" name="Google Shape;167;p14"/>
          <p:cNvSpPr txBox="1"/>
          <p:nvPr>
            <p:ph idx="1" type="body"/>
          </p:nvPr>
        </p:nvSpPr>
        <p:spPr>
          <a:xfrm>
            <a:off x="179512" y="627534"/>
            <a:ext cx="8784900" cy="4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To access the CWCS scheme and online ordering portal, health professionals must first complete the mandatory training by: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Enrolling  and completing the online training module.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Upon completion, you’ll receive a certificate and a link to register for the CWCS portal via the Services Australia PRODA site.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Training may also count toward continuing professional development (CPD).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120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 txBox="1"/>
          <p:nvPr>
            <p:ph type="title"/>
          </p:nvPr>
        </p:nvSpPr>
        <p:spPr>
          <a:xfrm>
            <a:off x="457200" y="205978"/>
            <a:ext cx="8229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Open Sans ExtraBold"/>
              <a:buNone/>
            </a:pPr>
            <a:r>
              <a:rPr lang="en-US" sz="3200">
                <a:solidFill>
                  <a:srgbClr val="2F5496"/>
                </a:solidFill>
              </a:rPr>
              <a:t>Chronic Wound Consumables Scheme</a:t>
            </a:r>
            <a:br>
              <a:rPr lang="en-US" sz="3300">
                <a:solidFill>
                  <a:srgbClr val="FFC000"/>
                </a:solidFill>
              </a:rPr>
            </a:br>
            <a:endParaRPr/>
          </a:p>
        </p:txBody>
      </p:sp>
      <p:sp>
        <p:nvSpPr>
          <p:cNvPr id="173" name="Google Shape;173;p15"/>
          <p:cNvSpPr txBox="1"/>
          <p:nvPr>
            <p:ph idx="1" type="body"/>
          </p:nvPr>
        </p:nvSpPr>
        <p:spPr>
          <a:xfrm>
            <a:off x="179512" y="627534"/>
            <a:ext cx="8784900" cy="4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Patients will </a:t>
            </a:r>
            <a:r>
              <a:rPr b="1"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not </a:t>
            </a: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be eligible to participate if they are receiving funding from: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Department of Veterans' Affairs programs including the RPBS.</a:t>
            </a:r>
            <a:endParaRPr/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Government-funded aged care services</a:t>
            </a:r>
            <a:endParaRPr/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National Disability Insurance Scheme (NDIS)	</a:t>
            </a:r>
            <a:endParaRPr/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Public wound clinics or hospitals</a:t>
            </a:r>
            <a:endParaRPr/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Residential Aged Care Homes ( Govt funded)</a:t>
            </a:r>
            <a:endParaRPr/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Community Home Support Program (My Aged Care funded)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120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 txBox="1"/>
          <p:nvPr>
            <p:ph idx="1" type="body"/>
          </p:nvPr>
        </p:nvSpPr>
        <p:spPr>
          <a:xfrm>
            <a:off x="179512" y="627534"/>
            <a:ext cx="8784900" cy="4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9" name="Google Shape;1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03"/>
            <a:ext cx="9144001" cy="4888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EEFA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8f29fa6d0a_0_134"/>
          <p:cNvSpPr txBox="1"/>
          <p:nvPr>
            <p:ph type="title"/>
          </p:nvPr>
        </p:nvSpPr>
        <p:spPr>
          <a:xfrm>
            <a:off x="457200" y="422822"/>
            <a:ext cx="82296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Lato"/>
                <a:ea typeface="Lato"/>
                <a:cs typeface="Lato"/>
                <a:sym typeface="Lato"/>
              </a:rPr>
              <a:t>Welcome to country</a:t>
            </a:r>
            <a:endParaRPr sz="2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" name="Google Shape;75;g38f29fa6d0a_0_13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1200"/>
              </a:spcAft>
              <a:buNone/>
            </a:pPr>
            <a:r>
              <a:rPr lang="en-US" sz="23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In the spirit of </a:t>
            </a:r>
            <a:r>
              <a:rPr lang="en-US" sz="23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Reconciliation,</a:t>
            </a:r>
            <a:r>
              <a:rPr lang="en-US" sz="23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HotDoc acknowledges the Traditional Custodians throughout Australia and their connections to land, sea and community.</a:t>
            </a:r>
            <a:br>
              <a:rPr lang="en-US" sz="23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en-US" sz="23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3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We pay our respect to their elders past and present and extend that respect to all Aboriginal and Torres Strait Islander peoples today.</a:t>
            </a:r>
            <a:endParaRPr sz="23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41480"/>
            <a:ext cx="8785200" cy="480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1259" y="195486"/>
            <a:ext cx="9245100" cy="46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46" y="506274"/>
            <a:ext cx="8621400" cy="408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634" y="627534"/>
            <a:ext cx="8284200" cy="432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/>
          <p:nvPr/>
        </p:nvSpPr>
        <p:spPr>
          <a:xfrm>
            <a:off x="359532" y="574666"/>
            <a:ext cx="8424900" cy="17823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050"/>
              <a:buFont typeface="Arial"/>
              <a:buNone/>
            </a:pPr>
            <a:r>
              <a:rPr b="1" i="0" lang="en-US" sz="4050" u="none" cap="none" strike="noStrike">
                <a:solidFill>
                  <a:srgbClr val="2F549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National Lung Cancer</a:t>
            </a:r>
            <a:endParaRPr/>
          </a:p>
          <a:p>
            <a:pPr indent="0" lvl="1" marL="0" marR="0" rtl="0" algn="ctr">
              <a:spcBef>
                <a:spcPts val="810"/>
              </a:spcBef>
              <a:spcAft>
                <a:spcPts val="0"/>
              </a:spcAft>
              <a:buClr>
                <a:srgbClr val="2F5496"/>
              </a:buClr>
              <a:buSzPts val="4050"/>
              <a:buFont typeface="Arial"/>
              <a:buNone/>
            </a:pPr>
            <a:r>
              <a:rPr b="1" i="0" lang="en-US" sz="4050" u="none" cap="none" strike="noStrike">
                <a:solidFill>
                  <a:srgbClr val="2F549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Screening Program</a:t>
            </a:r>
            <a:endParaRPr b="1" i="0" sz="3300" u="none" cap="none" strike="noStrike">
              <a:solidFill>
                <a:srgbClr val="2F5496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-295275" lvl="1" marL="428625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5F5F5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descr="A logo with text on it&#10;&#10;AI-generated content may be incorrect." id="205" name="Google Shape;20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7068" y="2768365"/>
            <a:ext cx="3847399" cy="1795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/>
          <p:nvPr>
            <p:ph type="title"/>
          </p:nvPr>
        </p:nvSpPr>
        <p:spPr>
          <a:xfrm>
            <a:off x="628650" y="1"/>
            <a:ext cx="78867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Open Sans"/>
              <a:buNone/>
            </a:pPr>
            <a:r>
              <a:rPr b="1" lang="en-US" sz="3200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</a:rPr>
              <a:t>Lung Cancer Screening</a:t>
            </a:r>
            <a:endParaRPr b="1" sz="2400">
              <a:solidFill>
                <a:srgbClr val="2F549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" name="Google Shape;211;p22"/>
          <p:cNvSpPr txBox="1"/>
          <p:nvPr>
            <p:ph idx="1" type="body"/>
          </p:nvPr>
        </p:nvSpPr>
        <p:spPr>
          <a:xfrm>
            <a:off x="251520" y="681540"/>
            <a:ext cx="82638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31470" lvl="0" marL="3429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 National Lung Cancer Screening Program aims to achieve better health outcomes by detecting lung cancer early.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147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Early detection can lead to more effective treatment options and improved outcomes for patients.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147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 program screens for lung cancer in high-risk individuals using low-dose computed tomography (low-dose CT) scans.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120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/>
          <p:nvPr>
            <p:ph type="title"/>
          </p:nvPr>
        </p:nvSpPr>
        <p:spPr>
          <a:xfrm>
            <a:off x="628650" y="1"/>
            <a:ext cx="78867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Open Sans"/>
              <a:buNone/>
            </a:pPr>
            <a:r>
              <a:rPr b="1" lang="en-US" sz="3200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</a:rPr>
              <a:t>Lung Cancer Screening</a:t>
            </a:r>
            <a:endParaRPr b="1" sz="2400">
              <a:solidFill>
                <a:srgbClr val="2F549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23"/>
          <p:cNvSpPr txBox="1"/>
          <p:nvPr>
            <p:ph idx="1" type="body"/>
          </p:nvPr>
        </p:nvSpPr>
        <p:spPr>
          <a:xfrm>
            <a:off x="251520" y="681540"/>
            <a:ext cx="82638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 program targets people with </a:t>
            </a:r>
            <a:r>
              <a:rPr b="1"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no signs </a:t>
            </a: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or symptoms suggesting they may have lung cancer and: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62890" lvl="1" marL="74295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are aged between 50 to 70 years old</a:t>
            </a:r>
            <a:endParaRPr/>
          </a:p>
          <a:p>
            <a:pPr indent="0" lvl="1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62890" lvl="1" marL="74295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who smoke tobacco cigarettes or have a history of cigarette smoking (quit within the last 10 years). </a:t>
            </a:r>
            <a:endParaRPr/>
          </a:p>
          <a:p>
            <a:pPr indent="-1333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62890" lvl="1" marL="74295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Have a history of smoking the equivalent of a pack a day</a:t>
            </a:r>
            <a:endParaRPr/>
          </a:p>
          <a:p>
            <a:pPr indent="-205739" lvl="2" marL="11430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20 cigarettes or more </a:t>
            </a:r>
            <a:endParaRPr/>
          </a:p>
          <a:p>
            <a:pPr indent="-205739" lvl="2" marL="11430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Smoked for at least 30 years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120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 txBox="1"/>
          <p:nvPr>
            <p:ph type="title"/>
          </p:nvPr>
        </p:nvSpPr>
        <p:spPr>
          <a:xfrm>
            <a:off x="628650" y="1"/>
            <a:ext cx="78867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Open Sans"/>
              <a:buNone/>
            </a:pPr>
            <a:r>
              <a:rPr b="1" lang="en-US" sz="3200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</a:rPr>
              <a:t>Lung Cancer Screening</a:t>
            </a:r>
            <a:endParaRPr b="1" sz="2400">
              <a:solidFill>
                <a:srgbClr val="2F549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Google Shape;223;p24"/>
          <p:cNvSpPr txBox="1"/>
          <p:nvPr>
            <p:ph idx="1" type="body"/>
          </p:nvPr>
        </p:nvSpPr>
        <p:spPr>
          <a:xfrm>
            <a:off x="251520" y="681540"/>
            <a:ext cx="82638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Researchers estimate that: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 proportion of cases identified at early-stage cancer (stage 1) will increase from 16% without a screening program to 60% with a screening program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 proportion of advanced stage (stage 4) cancer will decrease from 53% without a screening program to 11% with a screening program</a:t>
            </a:r>
            <a:r>
              <a:rPr lang="en-US" sz="2400"/>
              <a:t>.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1200"/>
              </a:spcAft>
              <a:buClr>
                <a:srgbClr val="000000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/>
          <p:nvPr>
            <p:ph type="title"/>
          </p:nvPr>
        </p:nvSpPr>
        <p:spPr>
          <a:xfrm>
            <a:off x="628650" y="1"/>
            <a:ext cx="78867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600"/>
              <a:buFont typeface="Open Sans ExtraBold"/>
              <a:buNone/>
            </a:pPr>
            <a:r>
              <a:rPr lang="en-US">
                <a:solidFill>
                  <a:srgbClr val="2F5496"/>
                </a:solidFill>
              </a:rPr>
              <a:t>The screening pathway</a:t>
            </a:r>
            <a:endParaRPr/>
          </a:p>
        </p:txBody>
      </p:sp>
      <p:sp>
        <p:nvSpPr>
          <p:cNvPr id="229" name="Google Shape;229;p25"/>
          <p:cNvSpPr txBox="1"/>
          <p:nvPr>
            <p:ph idx="1" type="body"/>
          </p:nvPr>
        </p:nvSpPr>
        <p:spPr>
          <a:xfrm>
            <a:off x="179512" y="465516"/>
            <a:ext cx="8335800" cy="45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-308610" lvl="0" marL="3429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Participants with </a:t>
            </a:r>
            <a:r>
              <a:rPr b="1"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 very low risk </a:t>
            </a: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of cancer (no current findings) will stay in the program and receive a reminder for a repeat scan in 2 years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861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Participants with </a:t>
            </a:r>
            <a:r>
              <a:rPr b="1"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low-risk</a:t>
            </a: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findings will stay in the program and return for a follow-up low-dose CT scan in 12 months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861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Participants with </a:t>
            </a:r>
            <a:r>
              <a:rPr b="1"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low to moderate risk </a:t>
            </a: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findings will stay in the program and return for a follow-up low-dose CT scan in 6 months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861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Participants with </a:t>
            </a:r>
            <a:r>
              <a:rPr b="1"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moderate</a:t>
            </a: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risk findings will stay in the program and return for a follow-up low-dose CT scan in 3 months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120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/>
          <p:nvPr>
            <p:ph type="title"/>
          </p:nvPr>
        </p:nvSpPr>
        <p:spPr>
          <a:xfrm>
            <a:off x="628650" y="1"/>
            <a:ext cx="78867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600"/>
              <a:buFont typeface="Open Sans ExtraBold"/>
              <a:buNone/>
            </a:pPr>
            <a:r>
              <a:rPr lang="en-US">
                <a:solidFill>
                  <a:srgbClr val="2F5496"/>
                </a:solidFill>
              </a:rPr>
              <a:t>The screening pathway</a:t>
            </a:r>
            <a:endParaRPr/>
          </a:p>
        </p:txBody>
      </p:sp>
      <p:sp>
        <p:nvSpPr>
          <p:cNvPr id="235" name="Google Shape;235;p26"/>
          <p:cNvSpPr txBox="1"/>
          <p:nvPr>
            <p:ph idx="1" type="body"/>
          </p:nvPr>
        </p:nvSpPr>
        <p:spPr>
          <a:xfrm>
            <a:off x="251520" y="681540"/>
            <a:ext cx="82638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20040" lvl="0" marL="3429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Those with </a:t>
            </a:r>
            <a:r>
              <a:rPr b="1"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high risk and very high-risk </a:t>
            </a: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findings will require further investigation and action:</a:t>
            </a:r>
            <a:endParaRPr/>
          </a:p>
          <a:p>
            <a:pPr indent="-262890" lvl="1" marL="74295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refer them to a respiratory physician linked to a lung cancer multidisciplinary team (MDT).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Sometimes screening can show something that is not lung cancer, that may need follow-up testing or treatment. 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These participants will go back to usual care and their requesting healthcare provider will follow the relevant clinical guidelines.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120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EEFA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f29fa6d0a_0_128"/>
          <p:cNvSpPr txBox="1"/>
          <p:nvPr>
            <p:ph type="title"/>
          </p:nvPr>
        </p:nvSpPr>
        <p:spPr>
          <a:xfrm>
            <a:off x="457200" y="449935"/>
            <a:ext cx="82296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Before we begin -</a:t>
            </a:r>
            <a:endParaRPr sz="34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2" name="Google Shape;82;g38f29fa6d0a_0_12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0940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Lato"/>
              <a:buChar char="●"/>
            </a:pPr>
            <a:r>
              <a:rPr b="0" lang="en-US" sz="19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This session is being recorded &amp; you will be sent a link 4-6 hours after this session has concluded with the recording &amp; resources.</a:t>
            </a:r>
            <a:br>
              <a:rPr b="0" lang="en-US" sz="19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</a:br>
            <a:endParaRPr b="0" sz="19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940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Lato"/>
              <a:buChar char="●"/>
            </a:pPr>
            <a:r>
              <a:rPr b="0" lang="en-US" sz="19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Use the Q&amp;A tool on your screen to submit a  questions through the session &amp; we will address at the end. If we don’t get a chance to address during the LIVE session, we will reach out to you afterwards to discuss further.</a:t>
            </a:r>
            <a:br>
              <a:rPr b="0" lang="en-US" sz="19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</a:br>
            <a:endParaRPr b="0" sz="19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940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Lato"/>
              <a:buChar char="●"/>
            </a:pPr>
            <a:r>
              <a:rPr b="0" lang="en-US" sz="19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In the “related content” you’ll find our further feedback form. </a:t>
            </a:r>
            <a:br>
              <a:rPr b="0" lang="en-US" sz="19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</a:br>
            <a:endParaRPr b="0" sz="19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940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Lato"/>
              <a:buChar char="●"/>
            </a:pPr>
            <a:r>
              <a:rPr b="0" lang="en-US" sz="19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Your certificate will be accessible at anytime, you can access via the certificate icon on your console.</a:t>
            </a:r>
            <a:br>
              <a:rPr b="0" lang="en-US" sz="19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</a:br>
            <a:endParaRPr b="0" sz="19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940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Lato"/>
              <a:buChar char="●"/>
            </a:pPr>
            <a:r>
              <a:rPr b="0" lang="en-US" sz="19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Have a play around with the console/ icons on your screen, it’s an interactive experience.</a:t>
            </a:r>
            <a:br>
              <a:rPr b="0" lang="en-US" sz="19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</a:br>
            <a:endParaRPr b="0" sz="19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940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Lato"/>
              <a:buChar char="●"/>
            </a:pPr>
            <a:r>
              <a:rPr b="0" lang="en-US" sz="19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Please take some time to complete our feedback survey to let us know what you thought of today’s session.</a:t>
            </a:r>
            <a:endParaRPr b="0" sz="19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36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"/>
          <p:cNvSpPr txBox="1"/>
          <p:nvPr>
            <p:ph type="title"/>
          </p:nvPr>
        </p:nvSpPr>
        <p:spPr>
          <a:xfrm>
            <a:off x="628650" y="1"/>
            <a:ext cx="78867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Open Sans"/>
              <a:buNone/>
            </a:pPr>
            <a:r>
              <a:rPr b="1" lang="en-US" sz="3200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</a:rPr>
              <a:t>Lung Cancer Screening</a:t>
            </a:r>
            <a:endParaRPr b="1" sz="2400">
              <a:solidFill>
                <a:srgbClr val="2F549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p27"/>
          <p:cNvSpPr txBox="1"/>
          <p:nvPr>
            <p:ph idx="1" type="body"/>
          </p:nvPr>
        </p:nvSpPr>
        <p:spPr>
          <a:xfrm>
            <a:off x="251520" y="681540"/>
            <a:ext cx="82638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b="1"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Accessing the National Cancer Screening Register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 b="1"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 NCSR provides information and helpful reminders about screening.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 </a:t>
            </a:r>
            <a:r>
              <a:rPr lang="en-US" sz="2400" u="sng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NCSR Participant Portal</a:t>
            </a: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 allows you to: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update your personal details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manage your participation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update communication preferences (paper or electronic options)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view your screening information.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1200"/>
              </a:spcAft>
              <a:buClr>
                <a:srgbClr val="000000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type="title"/>
          </p:nvPr>
        </p:nvSpPr>
        <p:spPr>
          <a:xfrm>
            <a:off x="628650" y="1"/>
            <a:ext cx="78867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Open Sans"/>
              <a:buNone/>
            </a:pPr>
            <a:r>
              <a:rPr b="1" lang="en-US" sz="3200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</a:rPr>
              <a:t>Lung Cancer Screening- For Patients</a:t>
            </a:r>
            <a:endParaRPr b="1" sz="2400">
              <a:solidFill>
                <a:srgbClr val="2F549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28"/>
          <p:cNvSpPr txBox="1"/>
          <p:nvPr>
            <p:ph idx="1" type="body"/>
          </p:nvPr>
        </p:nvSpPr>
        <p:spPr>
          <a:xfrm>
            <a:off x="251520" y="681540"/>
            <a:ext cx="82638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20040" lvl="0" marL="3429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 NCSR also sends your patients information on what happens next or when they are due for their next scan. </a:t>
            </a:r>
            <a:endParaRPr/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Access via MyGov where they will see an option to link to the NCSR.</a:t>
            </a:r>
            <a:endParaRPr/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They will also be able to see when their last lung cancer screen was. </a:t>
            </a:r>
            <a:endParaRPr/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If they participate in the </a:t>
            </a:r>
            <a:r>
              <a:rPr lang="en-US" sz="2400" u="sng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National Bowel Cancer Screening Program</a:t>
            </a: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 or the </a:t>
            </a:r>
            <a:r>
              <a:rPr lang="en-US" sz="2400" u="sng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National Cervical Screening Program</a:t>
            </a: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,  information and communications about those programs is also available.</a:t>
            </a:r>
            <a:endParaRPr/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Can choose to stay in the program but opt out of receiving information from the NCSR, such as reminders to screen.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120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"/>
          <p:cNvSpPr txBox="1"/>
          <p:nvPr>
            <p:ph type="title"/>
          </p:nvPr>
        </p:nvSpPr>
        <p:spPr>
          <a:xfrm>
            <a:off x="628650" y="1"/>
            <a:ext cx="78867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Open Sans"/>
              <a:buNone/>
            </a:pPr>
            <a:r>
              <a:rPr b="1" lang="en-US" sz="3200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</a:rPr>
              <a:t>Lung Cancer Screening</a:t>
            </a:r>
            <a:endParaRPr b="1" sz="2400">
              <a:solidFill>
                <a:srgbClr val="2F549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29"/>
          <p:cNvSpPr txBox="1"/>
          <p:nvPr>
            <p:ph idx="1" type="body"/>
          </p:nvPr>
        </p:nvSpPr>
        <p:spPr>
          <a:xfrm>
            <a:off x="251520" y="465516"/>
            <a:ext cx="8263800" cy="45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b="1"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 low-dose CT scan</a:t>
            </a:r>
            <a:endParaRPr/>
          </a:p>
          <a:p>
            <a:pPr indent="-30861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There will be 2 new mandatory BB item numbers: </a:t>
            </a:r>
            <a:endParaRPr/>
          </a:p>
          <a:p>
            <a:pPr indent="-251459" lvl="1" marL="74295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1 MBS item for the screening low-dose CT scan done by the participant approximately every 2 years</a:t>
            </a:r>
            <a:endParaRPr/>
          </a:p>
          <a:p>
            <a:pPr indent="-251459" lvl="1" marL="74295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1 MBS item for any follow-up low-dose CT scans that may be required depending on the results of the screening low-dose CT scan.</a:t>
            </a:r>
            <a:endParaRPr/>
          </a:p>
          <a:p>
            <a:pPr indent="-1333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861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Patients will not have any out-of-pocket costs for the low-dose CT scan as mandated to be Bulk billed.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861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Not all imaging providers are registered- check Health Pathways for further details.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120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"/>
          <p:cNvSpPr txBox="1"/>
          <p:nvPr>
            <p:ph type="title"/>
          </p:nvPr>
        </p:nvSpPr>
        <p:spPr>
          <a:xfrm>
            <a:off x="628650" y="1"/>
            <a:ext cx="78867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Open Sans"/>
              <a:buNone/>
            </a:pPr>
            <a:r>
              <a:rPr b="1" lang="en-US" sz="3200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</a:rPr>
              <a:t>Lung Cancer Screening</a:t>
            </a:r>
            <a:endParaRPr b="1" sz="2400">
              <a:solidFill>
                <a:srgbClr val="2F549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" name="Google Shape;259;p30"/>
          <p:cNvSpPr txBox="1"/>
          <p:nvPr>
            <p:ph idx="1" type="body"/>
          </p:nvPr>
        </p:nvSpPr>
        <p:spPr>
          <a:xfrm>
            <a:off x="561109" y="519522"/>
            <a:ext cx="8335800" cy="4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20040" lvl="0" marL="3429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b="1"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Eligibility</a:t>
            </a:r>
            <a:endParaRPr/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Aged between 50 and 70 years</a:t>
            </a:r>
            <a:endParaRPr/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show no signs or symptoms of lung cancer</a:t>
            </a:r>
            <a:endParaRPr/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currently smoke or have quit smoking in the past 10 years</a:t>
            </a:r>
            <a:endParaRPr/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Have a history of tobacco cigarette smoking of at least 30 pack-years. ( see next slide)</a:t>
            </a:r>
            <a:endParaRPr/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Healthcare providers to determine eligibility based on above criteria.</a:t>
            </a:r>
            <a:endParaRPr/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They will also assess whether you are suitable for screening based on specific criteria, which may be temporary. </a:t>
            </a:r>
            <a:endParaRPr/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For example, being able to lie down flat to complete a low-dose computed tomography (low-dose CT) scan.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120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/>
          <p:nvPr>
            <p:ph type="title"/>
          </p:nvPr>
        </p:nvSpPr>
        <p:spPr>
          <a:xfrm>
            <a:off x="628650" y="1"/>
            <a:ext cx="78867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Open Sans"/>
              <a:buNone/>
            </a:pPr>
            <a:r>
              <a:rPr b="1" lang="en-US" sz="3200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</a:rPr>
              <a:t>Lung Cancer Screening</a:t>
            </a:r>
            <a:endParaRPr b="1" sz="2400">
              <a:solidFill>
                <a:srgbClr val="2F549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31"/>
          <p:cNvSpPr txBox="1"/>
          <p:nvPr>
            <p:ph idx="1" type="body"/>
          </p:nvPr>
        </p:nvSpPr>
        <p:spPr>
          <a:xfrm>
            <a:off x="179512" y="519522"/>
            <a:ext cx="8335800" cy="4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08610" lvl="0" marL="3429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Definition of “Pack-Years” is a way of measuring the number of cigarettes a person has smoked in their lifetime.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861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Pack-years are calculated by multiplying the number of cigarette packs smoked per day by the number of years the person has smoked.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861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For example, 1 pack-year is equal to smoking 20 cigarettes (1 pack) per day for 1 year = 1 Pack year.</a:t>
            </a:r>
            <a:endParaRPr/>
          </a:p>
          <a:p>
            <a:pPr indent="-30861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1 pack per day for 10 years= 10 pack years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8610" lvl="0" marL="342900" rtl="0" algn="l">
              <a:spcBef>
                <a:spcPts val="480"/>
              </a:spcBef>
              <a:spcAft>
                <a:spcPts val="120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( online calculators available to assess pack years)</a:t>
            </a:r>
            <a:br>
              <a:rPr lang="en-US" sz="24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24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"/>
          <p:cNvSpPr txBox="1"/>
          <p:nvPr>
            <p:ph type="title"/>
          </p:nvPr>
        </p:nvSpPr>
        <p:spPr>
          <a:xfrm>
            <a:off x="228600" y="1"/>
            <a:ext cx="82869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Open Sans"/>
              <a:buNone/>
            </a:pPr>
            <a:r>
              <a:rPr lang="en-US" sz="3200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</a:rPr>
              <a:t>Lung Cancer Screening</a:t>
            </a:r>
            <a:br>
              <a:rPr lang="en-US" sz="27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" name="Google Shape;271;p32"/>
          <p:cNvSpPr txBox="1"/>
          <p:nvPr>
            <p:ph idx="1" type="body"/>
          </p:nvPr>
        </p:nvSpPr>
        <p:spPr>
          <a:xfrm>
            <a:off x="228600" y="465516"/>
            <a:ext cx="8286900" cy="42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-297180" lvl="0" marL="3429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You can continue to screen even if  the patient stopped smoking more than 10 years ago.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Eligible to continue in the program until:</a:t>
            </a:r>
            <a:endParaRPr/>
          </a:p>
          <a:p>
            <a:pPr indent="-29718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age out (turn 71)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718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become unable to undergo a low-dose CT scan (which may be temporary)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718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have findings on scans that mean further intervention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718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Patients  do not have to quit smoking to participate in the program.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120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"/>
          <p:cNvSpPr txBox="1"/>
          <p:nvPr>
            <p:ph type="title"/>
          </p:nvPr>
        </p:nvSpPr>
        <p:spPr>
          <a:xfrm>
            <a:off x="228600" y="87474"/>
            <a:ext cx="82191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Open Sans"/>
              <a:buNone/>
            </a:pPr>
            <a:r>
              <a:rPr lang="en-US" sz="3600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</a:rPr>
              <a:t>Getting ready</a:t>
            </a:r>
            <a:br>
              <a:rPr lang="en-US" sz="24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33"/>
          <p:cNvSpPr txBox="1"/>
          <p:nvPr>
            <p:ph idx="1" type="body"/>
          </p:nvPr>
        </p:nvSpPr>
        <p:spPr>
          <a:xfrm>
            <a:off x="228600" y="627534"/>
            <a:ext cx="82869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You can prepare for the program by: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147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registering and integrating with the </a:t>
            </a:r>
            <a:r>
              <a:rPr lang="en-US" sz="2400" u="sng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National Cancer Screening Register</a:t>
            </a: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 (NCSR) 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147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Working with your practice to identify patients who could be eligible from July 2025, including </a:t>
            </a:r>
            <a:endParaRPr/>
          </a:p>
          <a:p>
            <a:pPr indent="-274319" lvl="1" marL="74295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reviewing and updating smoking history in your clinical patient records</a:t>
            </a:r>
            <a:endParaRPr/>
          </a:p>
          <a:p>
            <a:pPr indent="-274319" lvl="1" marL="74295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establish prompts which can help identify potential participants as they become available.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120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edical form with many boxes&#10;&#10;AI-generated content may be incorrect." id="283" name="Google Shape;28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5837" y="87474"/>
            <a:ext cx="3486501" cy="4860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diagram of lung cancer screening" id="288" name="Google Shape;28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1095"/>
            <a:ext cx="6858000" cy="4801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B3C6E7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6"/>
          <p:cNvSpPr txBox="1"/>
          <p:nvPr/>
        </p:nvSpPr>
        <p:spPr>
          <a:xfrm>
            <a:off x="179512" y="195486"/>
            <a:ext cx="8280900" cy="22683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4050" u="none" cap="none" strike="noStrike">
              <a:solidFill>
                <a:srgbClr val="00B05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1" marL="0" marR="0" rtl="0" algn="ctr">
              <a:spcBef>
                <a:spcPts val="810"/>
              </a:spcBef>
              <a:spcAft>
                <a:spcPts val="0"/>
              </a:spcAft>
              <a:buClr>
                <a:srgbClr val="1E4E79"/>
              </a:buClr>
              <a:buSzPct val="100000"/>
              <a:buFont typeface="Arial"/>
              <a:buNone/>
            </a:pPr>
            <a:r>
              <a:rPr b="1" i="0" lang="en-US" sz="4050" u="none" cap="none" strike="noStrike">
                <a:solidFill>
                  <a:srgbClr val="1E4E7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Changes to Better Access</a:t>
            </a:r>
            <a:endParaRPr/>
          </a:p>
          <a:p>
            <a:pPr indent="0" lvl="1" marL="0" marR="0" rtl="0" algn="ctr">
              <a:spcBef>
                <a:spcPts val="810"/>
              </a:spcBef>
              <a:spcAft>
                <a:spcPts val="0"/>
              </a:spcAft>
              <a:buClr>
                <a:srgbClr val="1E4E79"/>
              </a:buClr>
              <a:buSzPct val="100000"/>
              <a:buFont typeface="Arial"/>
              <a:buNone/>
            </a:pPr>
            <a:r>
              <a:rPr b="1" i="0" lang="en-US" sz="4050" u="none" cap="none" strike="noStrike">
                <a:solidFill>
                  <a:srgbClr val="1E4E7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1.11.25</a:t>
            </a:r>
            <a:endParaRPr/>
          </a:p>
          <a:p>
            <a:pPr indent="0" lvl="1" marL="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3300" u="none" cap="none" strike="noStrike">
              <a:solidFill>
                <a:srgbClr val="FFC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-295275" lvl="1" marL="428625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5F5F5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descr="A green leaf next to a white tile with black letters" id="294" name="Google Shape;29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1923678"/>
            <a:ext cx="5265204" cy="2751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E6D874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>
            <p:ph type="title"/>
          </p:nvPr>
        </p:nvSpPr>
        <p:spPr>
          <a:xfrm>
            <a:off x="179512" y="195486"/>
            <a:ext cx="8784900" cy="23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1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1E4E7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Driving Better Care:</a:t>
            </a:r>
            <a:br>
              <a:rPr b="1" lang="en-US" sz="4400">
                <a:solidFill>
                  <a:srgbClr val="1E4E7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b="1" lang="en-US" sz="4400">
                <a:solidFill>
                  <a:srgbClr val="1E4E7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Key Updates on Wound Consumables, Lung Cancer Screening and Better</a:t>
            </a:r>
            <a:br>
              <a:rPr b="1" lang="en-US" sz="4400">
                <a:solidFill>
                  <a:srgbClr val="1E4E7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b="1" lang="en-US" sz="4400">
                <a:solidFill>
                  <a:srgbClr val="1E4E7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Access Program</a:t>
            </a:r>
            <a:br>
              <a:rPr b="1" lang="en-US" sz="4400">
                <a:solidFill>
                  <a:srgbClr val="00B05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br>
              <a:rPr b="1" lang="en-US" sz="4400">
                <a:solidFill>
                  <a:srgbClr val="00B05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br>
              <a:rPr b="1" lang="en-US" sz="4400">
                <a:solidFill>
                  <a:srgbClr val="00B05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br>
              <a:rPr b="1" lang="en-US" sz="4400">
                <a:solidFill>
                  <a:srgbClr val="00B05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br>
              <a:rPr b="1" lang="en-US" sz="4400">
                <a:solidFill>
                  <a:srgbClr val="00B05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br>
              <a:rPr b="1" lang="en-US" sz="4400">
                <a:solidFill>
                  <a:srgbClr val="00B05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endParaRPr/>
          </a:p>
        </p:txBody>
      </p:sp>
      <p:pic>
        <p:nvPicPr>
          <p:cNvPr descr="A colorful blocks with black letters&#10;&#10;AI-generated content may be incorrect.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736" y="2801466"/>
            <a:ext cx="3753036" cy="1876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 txBox="1"/>
          <p:nvPr>
            <p:ph type="title"/>
          </p:nvPr>
        </p:nvSpPr>
        <p:spPr>
          <a:xfrm>
            <a:off x="309282" y="249493"/>
            <a:ext cx="82062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Open Sans"/>
              <a:buNone/>
            </a:pPr>
            <a:r>
              <a:rPr lang="en-US" sz="3600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</a:rPr>
              <a:t>Changes To Better Access Initiative</a:t>
            </a:r>
            <a:br>
              <a:rPr lang="en-US" sz="24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37"/>
          <p:cNvSpPr txBox="1"/>
          <p:nvPr>
            <p:ph idx="1" type="body"/>
          </p:nvPr>
        </p:nvSpPr>
        <p:spPr>
          <a:xfrm>
            <a:off x="309282" y="735547"/>
            <a:ext cx="8206200" cy="39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-61921" lvl="0" marL="214321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1461" lvl="0" marL="214321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 Government is making some changes to the Better Access initiative to respond to the Better Access evaluation. </a:t>
            </a:r>
            <a:endParaRPr/>
          </a:p>
          <a:p>
            <a:pPr indent="-191461" lvl="0" marL="214321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These changes will better meet the needs of individuals and improve equity of access. </a:t>
            </a:r>
            <a:endParaRPr/>
          </a:p>
          <a:p>
            <a:pPr indent="-61921" lvl="0" marL="214321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1461" lvl="0" marL="214321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GPs will be supported to assess the mental health needs of people and refer them to the most appropriate services.</a:t>
            </a:r>
            <a:endParaRPr/>
          </a:p>
          <a:p>
            <a:pPr indent="-185746" lvl="0" marL="300046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342900" rtl="0" algn="l">
              <a:spcBef>
                <a:spcPts val="360"/>
              </a:spcBef>
              <a:spcAft>
                <a:spcPts val="120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8"/>
          <p:cNvSpPr txBox="1"/>
          <p:nvPr>
            <p:ph type="title"/>
          </p:nvPr>
        </p:nvSpPr>
        <p:spPr>
          <a:xfrm>
            <a:off x="309282" y="249493"/>
            <a:ext cx="82062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Open Sans"/>
              <a:buNone/>
            </a:pPr>
            <a:r>
              <a:rPr lang="en-US" sz="3600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</a:rPr>
              <a:t>Changes To Better Access Initiative</a:t>
            </a:r>
            <a:br>
              <a:rPr lang="en-US" sz="24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" name="Google Shape;306;p38"/>
          <p:cNvSpPr txBox="1"/>
          <p:nvPr>
            <p:ph idx="1" type="body"/>
          </p:nvPr>
        </p:nvSpPr>
        <p:spPr>
          <a:xfrm>
            <a:off x="309282" y="735547"/>
            <a:ext cx="8206200" cy="39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/>
          </a:bodyPr>
          <a:lstStyle/>
          <a:p>
            <a:pPr indent="-61921" lvl="0" marL="214321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68601" lvl="0" marL="214321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This includes referral to other services where appropriate, including:</a:t>
            </a:r>
            <a:endParaRPr/>
          </a:p>
          <a:p>
            <a:pPr indent="-61921" lvl="0" marL="214321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68601" lvl="0" marL="214321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 new national early intervention service (1/1/26)</a:t>
            </a:r>
            <a:endParaRPr/>
          </a:p>
          <a:p>
            <a:pPr indent="-61921" lvl="0" marL="214321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68601" lvl="0" marL="214321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Medicare Mental Health Centres ( only one in Victoria currently- Geelong)</a:t>
            </a:r>
            <a:endParaRPr/>
          </a:p>
          <a:p>
            <a:pPr indent="-61921" lvl="0" marL="214321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68601" lvl="0" marL="214321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An education campaign will be developed to promote awareness, trust and use of the service by referring health practitioners and consumers</a:t>
            </a:r>
            <a:endParaRPr/>
          </a:p>
          <a:p>
            <a:pPr indent="-185746" lvl="0" marL="300046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342900" rtl="0" algn="l">
              <a:spcBef>
                <a:spcPts val="360"/>
              </a:spcBef>
              <a:spcAft>
                <a:spcPts val="120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Open Sans"/>
              <a:buNone/>
            </a:pPr>
            <a:r>
              <a:rPr lang="en-US" sz="3200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</a:rPr>
              <a:t>Changes To Better Access Initiative</a:t>
            </a:r>
            <a:endParaRPr sz="2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" name="Google Shape;312;p39"/>
          <p:cNvSpPr txBox="1"/>
          <p:nvPr>
            <p:ph idx="1" type="body"/>
          </p:nvPr>
        </p:nvSpPr>
        <p:spPr>
          <a:xfrm>
            <a:off x="285750" y="627534"/>
            <a:ext cx="8229600" cy="41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65756" lvl="0" marL="300046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As recommended in the Better Access evaluation, the </a:t>
            </a:r>
            <a:r>
              <a:rPr b="1"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mental health treatment plan will be retained.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65756" lvl="0" marL="300046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GPs will continue to be able to claim specific items to prepare a mental health treatment plan. </a:t>
            </a:r>
            <a:endParaRPr/>
          </a:p>
          <a:p>
            <a:pPr indent="-147646" lvl="0" marL="300046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861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Mental health </a:t>
            </a:r>
            <a:r>
              <a:rPr b="1"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treatment plan review and mental health consultation items will be removed from 1 November 2025. (2712/2713)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b="1"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8610" lvl="0" marL="342900" rtl="0" algn="l">
              <a:spcBef>
                <a:spcPts val="480"/>
              </a:spcBef>
              <a:spcAft>
                <a:spcPts val="120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GPs will use general attendance items to provide these services and claim the most appropriate item based on the amount of time they spend with their patients.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Open Sans"/>
              <a:buNone/>
            </a:pPr>
            <a:r>
              <a:rPr lang="en-US" sz="3200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</a:rPr>
              <a:t>Changes To Better Access Initiative</a:t>
            </a:r>
            <a:endParaRPr sz="2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8" name="Google Shape;318;p40"/>
          <p:cNvSpPr txBox="1"/>
          <p:nvPr>
            <p:ph idx="1" type="body"/>
          </p:nvPr>
        </p:nvSpPr>
        <p:spPr>
          <a:xfrm>
            <a:off x="285750" y="627534"/>
            <a:ext cx="8606700" cy="41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47646" lvl="0" marL="300046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0046" lvl="0" marL="300046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This includes longer consultations (Level E) recognising that GPs often spend longer with their patients to provide quality mental health care. </a:t>
            </a:r>
            <a:endParaRPr/>
          </a:p>
          <a:p>
            <a:pPr indent="-147646" lvl="0" marL="300046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47646" lvl="0" marL="300046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0046" lvl="0" marL="300046" rtl="0" algn="l">
              <a:spcBef>
                <a:spcPts val="480"/>
              </a:spcBef>
              <a:spcAft>
                <a:spcPts val="1200"/>
              </a:spcAft>
              <a:buClr>
                <a:srgbClr val="595959"/>
              </a:buClr>
              <a:buSzPts val="24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These changes mean consultations will now likely qualify for a tripled bulk billing incentive, instead of just a single incentive.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 txBox="1"/>
          <p:nvPr>
            <p:ph type="title"/>
          </p:nvPr>
        </p:nvSpPr>
        <p:spPr>
          <a:xfrm>
            <a:off x="457200" y="1687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Open Sans"/>
              <a:buNone/>
            </a:pPr>
            <a:r>
              <a:rPr lang="en-US" sz="3200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</a:rPr>
              <a:t>Changes To Better Access Initiative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" name="Google Shape;324;p41"/>
          <p:cNvSpPr txBox="1"/>
          <p:nvPr>
            <p:ph idx="1" type="body"/>
          </p:nvPr>
        </p:nvSpPr>
        <p:spPr>
          <a:xfrm>
            <a:off x="285750" y="735546"/>
            <a:ext cx="8229600" cy="3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0021" lvl="0" marL="214321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t/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00021" lvl="0" marL="214321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t/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00021" lvl="0" marL="214321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t/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00021" lvl="0" marL="214321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t/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5746" lvl="0" marL="300046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t/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342900" rtl="0" algn="l">
              <a:spcBef>
                <a:spcPts val="360"/>
              </a:spcBef>
              <a:spcAft>
                <a:spcPts val="1200"/>
              </a:spcAft>
              <a:buClr>
                <a:srgbClr val="000000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 screenshot of a medical form&#10;&#10;AI-generated content may be incorrect." id="325" name="Google Shape;32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8364" y="1314275"/>
            <a:ext cx="4415454" cy="251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Open Sans"/>
              <a:buNone/>
            </a:pPr>
            <a:r>
              <a:rPr lang="en-US" sz="3200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</a:rPr>
              <a:t>Changes To Better Access Initiative</a:t>
            </a:r>
            <a:br>
              <a:rPr lang="en-US" sz="24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" name="Google Shape;331;p42"/>
          <p:cNvSpPr txBox="1"/>
          <p:nvPr>
            <p:ph idx="1" type="body"/>
          </p:nvPr>
        </p:nvSpPr>
        <p:spPr>
          <a:xfrm>
            <a:off x="251520" y="735546"/>
            <a:ext cx="8435400" cy="3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191461" lvl="0" marL="214321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There are no changes to the number of sessions in a course of Better Access treatment.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1461" lvl="0" marL="214321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GPs will continue to refer the patient for a course of treatment under the Mental Health Plan.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1461" lvl="0" marL="214321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 patient can have  up to a limit of 10 services in a calendar year and will need a new referral for each course of treatment, in line with current arrangements</a:t>
            </a:r>
            <a:r>
              <a:rPr lang="en-US"/>
              <a:t>. 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00021" lvl="0" marL="214321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5746" lvl="0" marL="300046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342900" rtl="0" algn="l">
              <a:spcBef>
                <a:spcPts val="360"/>
              </a:spcBef>
              <a:spcAft>
                <a:spcPts val="120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Open Sans"/>
              <a:buNone/>
            </a:pPr>
            <a:r>
              <a:rPr lang="en-US" sz="3200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</a:rPr>
              <a:t>Changes To Better Access Initiative</a:t>
            </a:r>
            <a:br>
              <a:rPr lang="en-US" sz="24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7" name="Google Shape;337;p43"/>
          <p:cNvSpPr txBox="1"/>
          <p:nvPr>
            <p:ph idx="1" type="body"/>
          </p:nvPr>
        </p:nvSpPr>
        <p:spPr>
          <a:xfrm>
            <a:off x="251520" y="735546"/>
            <a:ext cx="8435400" cy="3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Chronic Condition Management (CCM) Framework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718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In addition to a mental health plan, patients with a </a:t>
            </a:r>
            <a:r>
              <a:rPr b="1"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chronic </a:t>
            </a: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mental health condition can also have a GPCCMP under the CCM framework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68601" lvl="0" marL="214321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People will then be able to access five Medicare-subsidised allied health services, such as dietetics and exercise physiology services, per calendar year.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68601" lvl="0" marL="214321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This is in addition to the 10 individual and 10 group treatment sessions available under Better Access</a:t>
            </a:r>
            <a:endParaRPr/>
          </a:p>
          <a:p>
            <a:pPr indent="-185746" lvl="0" marL="300046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342900" rtl="0" algn="l">
              <a:spcBef>
                <a:spcPts val="360"/>
              </a:spcBef>
              <a:spcAft>
                <a:spcPts val="120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Open Sans"/>
              <a:buNone/>
            </a:pPr>
            <a:r>
              <a:rPr lang="en-US" sz="3200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</a:rPr>
              <a:t>Changes To Better Access Initiative</a:t>
            </a:r>
            <a:br>
              <a:rPr lang="en-US" sz="24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" name="Google Shape;343;p44"/>
          <p:cNvSpPr txBox="1"/>
          <p:nvPr>
            <p:ph idx="1" type="body"/>
          </p:nvPr>
        </p:nvSpPr>
        <p:spPr>
          <a:xfrm>
            <a:off x="251520" y="735546"/>
            <a:ext cx="8435400" cy="3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191461" lvl="0" marL="214321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Improving better continuity of care, from 1 November 2025, a patient can only be referred for treatment by:</a:t>
            </a:r>
            <a:endParaRPr/>
          </a:p>
          <a:p>
            <a:pPr indent="-61921" lvl="0" marL="214321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1461" lvl="0" marL="214321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Their regular GP at the practice where they are registered with for MyMedicare.</a:t>
            </a:r>
            <a:endParaRPr/>
          </a:p>
          <a:p>
            <a:pPr indent="-61921" lvl="0" marL="214321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1" marL="357196" rtl="0" algn="l">
              <a:spcBef>
                <a:spcPts val="68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sz="3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			or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1461" lvl="0" marL="214321" rtl="0" algn="l">
              <a:spcBef>
                <a:spcPts val="480"/>
              </a:spcBef>
              <a:spcAft>
                <a:spcPts val="120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Their regular GP who provides Mental Health services, even if this GP is at another practice, where they are not registered.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5"/>
          <p:cNvSpPr txBox="1"/>
          <p:nvPr/>
        </p:nvSpPr>
        <p:spPr>
          <a:xfrm>
            <a:off x="827584" y="753813"/>
            <a:ext cx="8136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600"/>
              <a:buFont typeface="Open Sans ExtraBold"/>
              <a:buNone/>
            </a:pPr>
            <a:r>
              <a:rPr b="1" i="0" lang="en-US" sz="3600" u="none" cap="none" strike="noStrike">
                <a:solidFill>
                  <a:srgbClr val="2E75B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Integrating MyMedicare enrolment to</a:t>
            </a:r>
            <a:endParaRPr/>
          </a:p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600"/>
              <a:buFont typeface="Open Sans ExtraBold"/>
              <a:buNone/>
            </a:pPr>
            <a:r>
              <a:rPr b="1" i="0" lang="en-US" sz="3600" u="none" cap="none" strike="noStrike">
                <a:solidFill>
                  <a:srgbClr val="2E75B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Practice Workflow</a:t>
            </a:r>
            <a:endParaRPr b="1" i="0" sz="4000" u="none" cap="none" strike="noStrike">
              <a:solidFill>
                <a:srgbClr val="2E75B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descr="A cartoon of two people&#10;&#10;AI-generated content may be incorrect." id="349" name="Google Shape;34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808" y="2409732"/>
            <a:ext cx="2975559" cy="1674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6"/>
          <p:cNvSpPr txBox="1"/>
          <p:nvPr/>
        </p:nvSpPr>
        <p:spPr>
          <a:xfrm>
            <a:off x="467544" y="303498"/>
            <a:ext cx="8496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b="1" i="0" lang="en-US" sz="3200" u="none" cap="none" strike="noStrike">
                <a:solidFill>
                  <a:srgbClr val="2E75B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MyMedicare – part of our daily workflow</a:t>
            </a:r>
            <a:endParaRPr b="1" i="0" sz="3200" u="none" cap="none" strike="noStrike">
              <a:solidFill>
                <a:srgbClr val="2E75B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55" name="Google Shape;355;p46"/>
          <p:cNvSpPr txBox="1"/>
          <p:nvPr/>
        </p:nvSpPr>
        <p:spPr>
          <a:xfrm>
            <a:off x="467544" y="681540"/>
            <a:ext cx="8387700" cy="41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86915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Enrol your practice with MyMedicare in PRODA</a:t>
            </a:r>
            <a:endParaRPr/>
          </a:p>
          <a:p>
            <a:pPr indent="-257174" lvl="2" marL="644128" marR="0" rtl="0" algn="l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All the new incentives rely on registration</a:t>
            </a:r>
            <a:endParaRPr/>
          </a:p>
          <a:p>
            <a:pPr indent="0" lvl="1" marL="86915" marR="0" rtl="0" algn="l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Educate your staff </a:t>
            </a:r>
            <a:endParaRPr/>
          </a:p>
          <a:p>
            <a:pPr indent="-257174" lvl="2" marL="644128" marR="0" rtl="0" algn="l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Staff should be able to have the discussion with patients of benefits of registering and how</a:t>
            </a:r>
            <a:endParaRPr/>
          </a:p>
          <a:p>
            <a:pPr indent="0" lvl="2" marL="386953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1" marL="86915" marR="0" rtl="0" algn="l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Ensure all providers are linked to your organisation</a:t>
            </a:r>
            <a:endParaRPr/>
          </a:p>
          <a:p>
            <a:pPr indent="-257174" lvl="2" marL="644128" marR="0" rtl="0" algn="l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Patients will not be able to select regular GP if not linked</a:t>
            </a:r>
            <a:endParaRPr/>
          </a:p>
          <a:p>
            <a:pPr indent="-117474" lvl="2" marL="644128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1" marL="86915" marR="0" rtl="0" algn="l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Start the conversation with your patients</a:t>
            </a:r>
            <a:endParaRPr/>
          </a:p>
          <a:p>
            <a:pPr indent="-257174" lvl="2" marL="644128" marR="0" rtl="0" algn="l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Encourage enrolment</a:t>
            </a:r>
            <a:endParaRPr/>
          </a:p>
          <a:p>
            <a:pPr indent="-257174" lvl="2" marL="644128" marR="0" rtl="0" algn="l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Offer transparency- additional funding to practice will allow the provision of more services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3F3F3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395536" y="87474"/>
            <a:ext cx="65601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Open Sans"/>
              <a:buNone/>
            </a:pPr>
            <a:r>
              <a:rPr b="1" lang="en-US" sz="3200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</a:rPr>
              <a:t>Learning Objectives</a:t>
            </a:r>
            <a:endParaRPr b="1" sz="3200">
              <a:solidFill>
                <a:srgbClr val="2F549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251520" y="411510"/>
            <a:ext cx="8568900" cy="45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Understand how the Chronic Wound Consumables Scheme can support practices to reduce costs around chronic wound care dressings, and the enrolment process for general practice patients.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Identify the key points in determining eligibility for patients to partake in the National Lung Cancer Screening Program and how to register.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Recall the upcoming November 1 changes around the Better Access Program.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Recognise the importance of continuous patient engagement  to enrol in the MyMedicare Program to support future funding. </a:t>
            </a: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Poppins ExtraBold"/>
              <a:buNone/>
            </a:pPr>
            <a:r>
              <a:t/>
            </a:r>
            <a:endParaRPr sz="22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1200"/>
              </a:spcAft>
              <a:buClr>
                <a:srgbClr val="000000"/>
              </a:buClr>
              <a:buSzPts val="1800"/>
              <a:buNone/>
            </a:pPr>
            <a:r>
              <a:t/>
            </a:r>
            <a:endParaRPr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7"/>
          <p:cNvSpPr txBox="1"/>
          <p:nvPr/>
        </p:nvSpPr>
        <p:spPr>
          <a:xfrm>
            <a:off x="467544" y="303498"/>
            <a:ext cx="84969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b="1" i="0" lang="en-US" sz="3200" u="none" cap="none" strike="noStrike">
                <a:solidFill>
                  <a:srgbClr val="2E75B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MyMedicare – part of our daily workflow</a:t>
            </a:r>
            <a:endParaRPr b="1" i="0" sz="3200" u="none" cap="none" strike="noStrike">
              <a:solidFill>
                <a:srgbClr val="2E75B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61" name="Google Shape;361;p47"/>
          <p:cNvSpPr txBox="1"/>
          <p:nvPr>
            <p:ph idx="1" type="body"/>
          </p:nvPr>
        </p:nvSpPr>
        <p:spPr>
          <a:xfrm>
            <a:off x="251520" y="936691"/>
            <a:ext cx="8454900" cy="37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30233" lvl="0" marL="1199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Links to MyMedicare registration on your website</a:t>
            </a:r>
            <a:endParaRPr/>
          </a:p>
          <a:p>
            <a:pPr indent="-225742" lvl="2" marL="644128" rtl="0" algn="l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Some online booking platforms have the link embedded in their booking system</a:t>
            </a:r>
            <a:endParaRPr/>
          </a:p>
          <a:p>
            <a:pPr indent="0" lvl="1" marL="86915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2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5742" lvl="1" marL="344090" rtl="0" algn="l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Handout with instructions on how to register</a:t>
            </a:r>
            <a:endParaRPr/>
          </a:p>
          <a:p>
            <a:pPr indent="-117475" lvl="1" marL="34409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2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5742" lvl="1" marL="344090" rtl="0" algn="l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Registration forms with doctors, nurses and in waiting room</a:t>
            </a:r>
            <a:endParaRPr/>
          </a:p>
          <a:p>
            <a:pPr indent="-117475" lvl="1" marL="34409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2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5742" lvl="1" marL="344090" rtl="0" algn="l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Register residents of RACH</a:t>
            </a:r>
            <a:endParaRPr/>
          </a:p>
          <a:p>
            <a:pPr indent="-117475" lvl="1" marL="34409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2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5742" lvl="1" marL="344090" rtl="0" algn="l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Access to PRODA for reception to allow enrolment and checking eligibility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120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00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8"/>
          <p:cNvSpPr txBox="1"/>
          <p:nvPr/>
        </p:nvSpPr>
        <p:spPr>
          <a:xfrm>
            <a:off x="467544" y="303498"/>
            <a:ext cx="84969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b="1" i="0" lang="en-US" sz="3200" u="none" cap="none" strike="noStrike">
                <a:solidFill>
                  <a:srgbClr val="2E75B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MyMedicare – part of our daily workflow</a:t>
            </a:r>
            <a:endParaRPr b="1" i="0" sz="3200" u="none" cap="none" strike="noStrike">
              <a:solidFill>
                <a:srgbClr val="2E75B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67" name="Google Shape;367;p48"/>
          <p:cNvSpPr txBox="1"/>
          <p:nvPr>
            <p:ph idx="1" type="body"/>
          </p:nvPr>
        </p:nvSpPr>
        <p:spPr>
          <a:xfrm>
            <a:off x="179512" y="735546"/>
            <a:ext cx="8358600" cy="30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86915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r>
              <a:rPr lang="en-US" sz="2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Checking patient enrolments</a:t>
            </a:r>
            <a:endParaRPr/>
          </a:p>
          <a:p>
            <a:pPr indent="0" lvl="1" marL="86915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7175" lvl="1" marL="344090" rtl="0" algn="l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What systems do you have in place?</a:t>
            </a:r>
            <a:endParaRPr/>
          </a:p>
          <a:p>
            <a:pPr indent="-117475" lvl="1" marL="34409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7175" lvl="1" marL="344090" rtl="0" algn="l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How are you identifying those who have enrolled?</a:t>
            </a:r>
            <a:endParaRPr/>
          </a:p>
          <a:p>
            <a:pPr indent="-117475" lvl="1" marL="34409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7175" lvl="1" marL="344090" rtl="0" algn="l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Software developers are working towards integration into PMS</a:t>
            </a:r>
            <a:endParaRPr/>
          </a:p>
          <a:p>
            <a:pPr indent="-257175" lvl="2" marL="686981" rtl="0" algn="l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Char char="•"/>
            </a:pPr>
            <a:r>
              <a:rPr lang="en-US" sz="2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Best Practice has major enhancements coming</a:t>
            </a:r>
            <a:endParaRPr/>
          </a:p>
          <a:p>
            <a:pPr indent="-117475" lvl="1" marL="34409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7175" lvl="1" marL="344090" rtl="0" algn="l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Linked to My Health Record- registration status can be viewed.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1200"/>
              </a:spcAft>
              <a:buClr>
                <a:srgbClr val="000000"/>
              </a:buClr>
              <a:buSzPts val="2000"/>
              <a:buNone/>
            </a:pPr>
            <a:r>
              <a:t/>
            </a:r>
            <a:endParaRPr sz="200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9"/>
          <p:cNvSpPr txBox="1"/>
          <p:nvPr>
            <p:ph type="title"/>
          </p:nvPr>
        </p:nvSpPr>
        <p:spPr>
          <a:xfrm>
            <a:off x="628650" y="303498"/>
            <a:ext cx="83358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 ExtraBold"/>
              <a:buNone/>
            </a:pPr>
            <a:r>
              <a:rPr lang="en-US" sz="3200">
                <a:solidFill>
                  <a:srgbClr val="2E75B5"/>
                </a:solidFill>
              </a:rPr>
              <a:t>Benefits to practice</a:t>
            </a:r>
            <a:endParaRPr sz="3200">
              <a:solidFill>
                <a:srgbClr val="2E75B5"/>
              </a:solidFill>
            </a:endParaRPr>
          </a:p>
        </p:txBody>
      </p:sp>
      <p:sp>
        <p:nvSpPr>
          <p:cNvPr id="373" name="Google Shape;373;p49"/>
          <p:cNvSpPr txBox="1"/>
          <p:nvPr/>
        </p:nvSpPr>
        <p:spPr>
          <a:xfrm>
            <a:off x="660117" y="843558"/>
            <a:ext cx="7886700" cy="3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MyMedicare registration is linked to: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Chronic Condition Management ( 1.7.25)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Better Access Initiative ( 1.11.25)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GPACI- residents of RACH</a:t>
            </a:r>
            <a:endParaRPr/>
          </a:p>
          <a:p>
            <a:pPr indent="-203200" lvl="0" marL="342900" marR="0" rtl="0" algn="l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1E4E7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3F3F3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5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3480" y="250031"/>
            <a:ext cx="4685100" cy="46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1"/>
          <p:cNvSpPr txBox="1"/>
          <p:nvPr>
            <p:ph type="title"/>
          </p:nvPr>
        </p:nvSpPr>
        <p:spPr>
          <a:xfrm>
            <a:off x="457200" y="205978"/>
            <a:ext cx="82296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Open Sans"/>
              <a:buNone/>
            </a:pPr>
            <a:r>
              <a:rPr lang="en-US" sz="3200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</a:rPr>
              <a:t>Resources</a:t>
            </a:r>
            <a:br>
              <a:rPr lang="en-US" sz="24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p51"/>
          <p:cNvSpPr txBox="1"/>
          <p:nvPr>
            <p:ph idx="1" type="body"/>
          </p:nvPr>
        </p:nvSpPr>
        <p:spPr>
          <a:xfrm>
            <a:off x="251520" y="681540"/>
            <a:ext cx="8683500" cy="4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10000"/>
          </a:bodyPr>
          <a:lstStyle/>
          <a:p>
            <a:pPr indent="-257183" lvl="0" marL="300046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Char char="•"/>
            </a:pPr>
            <a:r>
              <a:rPr lang="en-US" u="sng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https://cwcs.guroo.academy/enrol/cwcs_2025</a:t>
            </a:r>
            <a:endParaRPr>
              <a:solidFill>
                <a:srgbClr val="2F549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7183" lvl="0" marL="300046" rtl="0" algn="l">
              <a:spcBef>
                <a:spcPts val="360"/>
              </a:spcBef>
              <a:spcAft>
                <a:spcPts val="0"/>
              </a:spcAft>
              <a:buClr>
                <a:srgbClr val="2F5496"/>
              </a:buClr>
              <a:buSzPct val="100000"/>
              <a:buChar char="•"/>
            </a:pPr>
            <a:r>
              <a:rPr lang="en-US" u="sng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https://www.health.gov.au/resources/publications/chronic-wounds-consumable-scheme-product-list</a:t>
            </a:r>
            <a:endParaRPr>
              <a:solidFill>
                <a:srgbClr val="2F549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7183" lvl="0" marL="300046" rtl="0" algn="l">
              <a:spcBef>
                <a:spcPts val="360"/>
              </a:spcBef>
              <a:spcAft>
                <a:spcPts val="0"/>
              </a:spcAft>
              <a:buClr>
                <a:srgbClr val="2F5496"/>
              </a:buClr>
              <a:buSzPct val="100000"/>
              <a:buChar char="•"/>
            </a:pPr>
            <a:r>
              <a:rPr lang="en-US" u="sng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https://www.health.gov.au/our-work/cwcs</a:t>
            </a:r>
            <a:endParaRPr>
              <a:solidFill>
                <a:srgbClr val="2F549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7183" lvl="0" marL="300046" rtl="0" algn="l">
              <a:spcBef>
                <a:spcPts val="360"/>
              </a:spcBef>
              <a:spcAft>
                <a:spcPts val="0"/>
              </a:spcAft>
              <a:buClr>
                <a:srgbClr val="2F5496"/>
              </a:buClr>
              <a:buSzPct val="100000"/>
              <a:buChar char="•"/>
            </a:pPr>
            <a:r>
              <a:rPr lang="en-US" u="sng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https://www.health.gov.au/resources/publications/better-access-redesign-from-1-november-2025?language=en</a:t>
            </a:r>
            <a:endParaRPr>
              <a:solidFill>
                <a:srgbClr val="2F549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7183" lvl="0" marL="300046" rtl="0" algn="l">
              <a:spcBef>
                <a:spcPts val="360"/>
              </a:spcBef>
              <a:spcAft>
                <a:spcPts val="0"/>
              </a:spcAft>
              <a:buClr>
                <a:srgbClr val="2F5496"/>
              </a:buClr>
              <a:buSzPct val="100000"/>
              <a:buChar char="•"/>
            </a:pPr>
            <a:r>
              <a:rPr lang="en-US" u="sng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https://www.mbsonline.gov.au/internet/mbsonline/publishing.nsf/650f3eec0dfb990fca25692100069854/a6bbccd4e1519234ca258d0f00120c7e/$FILE/PDF%20Version%20-%20MBS%20changes%20to%20the%20Better%20Access%20Initiative.pdf</a:t>
            </a:r>
            <a:endParaRPr>
              <a:solidFill>
                <a:srgbClr val="2F549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7183" lvl="0" marL="300046" rtl="0" algn="l">
              <a:spcBef>
                <a:spcPts val="360"/>
              </a:spcBef>
              <a:spcAft>
                <a:spcPts val="0"/>
              </a:spcAft>
              <a:buClr>
                <a:srgbClr val="2F5496"/>
              </a:buClr>
              <a:buSzPct val="100000"/>
              <a:buChar char="•"/>
            </a:pPr>
            <a:r>
              <a:rPr lang="en-US" u="sng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https://www.health.gov.au/our-work/nlcsp</a:t>
            </a:r>
            <a:endParaRPr>
              <a:solidFill>
                <a:srgbClr val="2F549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7183" lvl="0" marL="300046" rtl="0" algn="l">
              <a:spcBef>
                <a:spcPts val="360"/>
              </a:spcBef>
              <a:spcAft>
                <a:spcPts val="0"/>
              </a:spcAft>
              <a:buClr>
                <a:srgbClr val="2F5496"/>
              </a:buClr>
              <a:buSzPct val="100000"/>
              <a:buChar char="•"/>
            </a:pPr>
            <a:r>
              <a:rPr lang="en-US" u="sng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https://lungfoundation.com.au/protect-your-lungs/national-lung-cancer-screening-program/</a:t>
            </a:r>
            <a:endParaRPr>
              <a:solidFill>
                <a:srgbClr val="2F549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7183" lvl="0" marL="300046" rtl="0" algn="l">
              <a:spcBef>
                <a:spcPts val="360"/>
              </a:spcBef>
              <a:spcAft>
                <a:spcPts val="0"/>
              </a:spcAft>
              <a:buClr>
                <a:srgbClr val="2F5496"/>
              </a:buClr>
              <a:buSzPct val="100000"/>
              <a:buChar char="•"/>
            </a:pPr>
            <a:r>
              <a:rPr lang="en-US" u="sng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https://www.health.gov.au/our-work/nlcsp/about</a:t>
            </a:r>
            <a:endParaRPr>
              <a:solidFill>
                <a:srgbClr val="2F549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7183" lvl="0" marL="300046" rtl="0" algn="l">
              <a:spcBef>
                <a:spcPts val="360"/>
              </a:spcBef>
              <a:spcAft>
                <a:spcPts val="0"/>
              </a:spcAft>
              <a:buClr>
                <a:srgbClr val="2F5496"/>
              </a:buClr>
              <a:buSzPct val="100000"/>
              <a:buChar char="•"/>
            </a:pPr>
            <a:r>
              <a:rPr lang="en-US" u="sng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https://www.ncsr.gov.au/lung-program.html#:~:text=The%20National%20Lung%20Cancer%20Screening%20Program%20(NLCSP)%20commenced%201%20July,once%20enrolled%20in%20the%20program</a:t>
            </a:r>
            <a:endParaRPr>
              <a:solidFill>
                <a:srgbClr val="2F549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5746" lvl="0" marL="300046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5746" lvl="0" marL="300046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5746" lvl="0" marL="300046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5746" lvl="0" marL="300046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5746" lvl="0" marL="300046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>
              <a:solidFill>
                <a:srgbClr val="00B0F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5746" lvl="0" marL="300046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342900" rtl="0" algn="l">
              <a:spcBef>
                <a:spcPts val="360"/>
              </a:spcBef>
              <a:spcAft>
                <a:spcPts val="120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EEFA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g38f29fa6d0a_0_140" title="Webinar Banner From Data to Decisions Who Qualifies for Screening &amp; Better Acc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8800" y="718325"/>
            <a:ext cx="7496874" cy="407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EEFA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8c4bad7286_0_1"/>
          <p:cNvSpPr txBox="1"/>
          <p:nvPr/>
        </p:nvSpPr>
        <p:spPr>
          <a:xfrm>
            <a:off x="1617300" y="1977244"/>
            <a:ext cx="5909400" cy="15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Thank you for watching</a:t>
            </a:r>
            <a:endParaRPr b="1" sz="36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03" name="Google Shape;403;g38c4bad7286_0_1" title="Full-Colour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9850" y="2726775"/>
            <a:ext cx="1278225" cy="352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C4E0B2"/>
            </a:gs>
            <a:gs pos="14000">
              <a:srgbClr val="CCE0F2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539552" y="46551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1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00">
                <a:solidFill>
                  <a:srgbClr val="1E4E7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Chronic Wound Consumables </a:t>
            </a:r>
            <a:br>
              <a:rPr b="1" lang="en-US" sz="4900">
                <a:solidFill>
                  <a:srgbClr val="1E4E7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b="1" lang="en-US" sz="4900">
                <a:solidFill>
                  <a:srgbClr val="1E4E7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Scheme</a:t>
            </a:r>
            <a:br>
              <a:rPr lang="en-US" sz="3300">
                <a:solidFill>
                  <a:srgbClr val="FFC000"/>
                </a:solidFill>
              </a:rPr>
            </a:br>
            <a:endParaRPr/>
          </a:p>
        </p:txBody>
      </p:sp>
      <p:pic>
        <p:nvPicPr>
          <p:cNvPr descr="A set of hands with bandages" id="101" name="Google Shape;101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752" y="2474692"/>
            <a:ext cx="4896300" cy="220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Open Sans ExtraBold"/>
              <a:buNone/>
            </a:pPr>
            <a:r>
              <a:rPr lang="en-US" sz="3200">
                <a:solidFill>
                  <a:srgbClr val="2F5496"/>
                </a:solidFill>
              </a:rPr>
              <a:t>Chronic Wound Consumables Scheme</a:t>
            </a:r>
            <a:br>
              <a:rPr lang="en-US" sz="3300">
                <a:solidFill>
                  <a:srgbClr val="FFC000"/>
                </a:solidFill>
              </a:rPr>
            </a:br>
            <a:endParaRPr/>
          </a:p>
        </p:txBody>
      </p:sp>
      <p:sp>
        <p:nvSpPr>
          <p:cNvPr id="107" name="Google Shape;107;p4"/>
          <p:cNvSpPr txBox="1"/>
          <p:nvPr>
            <p:ph idx="1" type="body"/>
          </p:nvPr>
        </p:nvSpPr>
        <p:spPr>
          <a:xfrm>
            <a:off x="369795" y="789552"/>
            <a:ext cx="8145600" cy="3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Purpose and Background</a:t>
            </a:r>
            <a:endParaRPr/>
          </a:p>
          <a:p>
            <a:pPr indent="-30861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 National Wound Consumables Scheme is designed to improve access to affordable wound care for people living with chronic wounds.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861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Chronic wounds are a significant and growing health issue, particularly among older Australians and those with chronic conditions such as diabetes or vascular disease. 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861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These wounds often require long-term management and can lead to serious complications if not treated properly.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120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Open Sans ExtraBold"/>
              <a:buNone/>
            </a:pPr>
            <a:r>
              <a:rPr lang="en-US" sz="3200">
                <a:solidFill>
                  <a:srgbClr val="2F5496"/>
                </a:solidFill>
              </a:rPr>
              <a:t>Chronic Wound Consumables Scheme</a:t>
            </a:r>
            <a:br>
              <a:rPr lang="en-US" sz="3300">
                <a:solidFill>
                  <a:srgbClr val="FFC000"/>
                </a:solidFill>
              </a:rPr>
            </a:br>
            <a:endParaRPr/>
          </a:p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369795" y="789552"/>
            <a:ext cx="8145600" cy="3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 scheme recognises that many patients face high out-of-pocket costs for wound dressings and related supplies, which can result in delayed or suboptimal care. 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 program aims to remove these financial barriers and promote consistent, evidence-based wound management in the community.</a:t>
            </a:r>
            <a:endParaRPr/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Also designed to assist practices to combat the high costs of providing “best practice” dressings and consumables.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120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457200" y="87474"/>
            <a:ext cx="82296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Open Sans ExtraBold"/>
              <a:buNone/>
            </a:pPr>
            <a:r>
              <a:rPr lang="en-US" sz="3200">
                <a:solidFill>
                  <a:srgbClr val="2F5496"/>
                </a:solidFill>
              </a:rPr>
              <a:t>Chronic Wound Consumables Scheme</a:t>
            </a:r>
            <a:br>
              <a:rPr lang="en-US" sz="3300">
                <a:solidFill>
                  <a:srgbClr val="FFC000"/>
                </a:solidFill>
              </a:rPr>
            </a:br>
            <a:endParaRPr/>
          </a:p>
        </p:txBody>
      </p:sp>
      <p:sp>
        <p:nvSpPr>
          <p:cNvPr id="119" name="Google Shape;119;p6"/>
          <p:cNvSpPr txBox="1"/>
          <p:nvPr>
            <p:ph idx="1" type="body"/>
          </p:nvPr>
        </p:nvSpPr>
        <p:spPr>
          <a:xfrm>
            <a:off x="285751" y="465516"/>
            <a:ext cx="8229600" cy="45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sz="3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The key objectives of the scheme are:</a:t>
            </a:r>
            <a:endParaRPr/>
          </a:p>
          <a:p>
            <a:pPr indent="-191770" lvl="0" marL="342900" rtl="0" algn="l">
              <a:spcBef>
                <a:spcPts val="476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3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4322" lvl="0" marL="342900" rtl="0" algn="l">
              <a:spcBef>
                <a:spcPts val="476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3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Improve access and affordability of clinically appropriate wound consumables.</a:t>
            </a:r>
            <a:endParaRPr/>
          </a:p>
          <a:p>
            <a:pPr indent="-191770" lvl="0" marL="342900" rtl="0" algn="l">
              <a:spcBef>
                <a:spcPts val="476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3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4322" lvl="0" marL="342900" rtl="0" algn="l">
              <a:spcBef>
                <a:spcPts val="476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3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Support early intervention and ongoing management of chronic wounds in primary care.</a:t>
            </a:r>
            <a:endParaRPr/>
          </a:p>
          <a:p>
            <a:pPr indent="-191770" lvl="0" marL="342900" rtl="0" algn="l">
              <a:spcBef>
                <a:spcPts val="476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3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4322" lvl="0" marL="342900" rtl="0" algn="l">
              <a:spcBef>
                <a:spcPts val="476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3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Reduce hospital admissions related to preventable wound complications.</a:t>
            </a:r>
            <a:endParaRPr/>
          </a:p>
          <a:p>
            <a:pPr indent="-191770" lvl="0" marL="342900" rtl="0" algn="l">
              <a:spcBef>
                <a:spcPts val="476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3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4322" lvl="0" marL="342900" rtl="0" algn="l">
              <a:spcBef>
                <a:spcPts val="476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3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Promote best-practice wound care through national consistency and collaboration across sectors.</a:t>
            </a:r>
            <a:endParaRPr/>
          </a:p>
          <a:p>
            <a:pPr indent="-191770" lvl="0" marL="342900" rtl="0" algn="l">
              <a:spcBef>
                <a:spcPts val="476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3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4322" lvl="0" marL="342900" rtl="0" algn="l">
              <a:spcBef>
                <a:spcPts val="476"/>
              </a:spcBef>
              <a:spcAft>
                <a:spcPts val="1200"/>
              </a:spcAft>
              <a:buClr>
                <a:srgbClr val="595959"/>
              </a:buClr>
              <a:buSzPct val="100000"/>
              <a:buChar char="•"/>
            </a:pPr>
            <a:r>
              <a:rPr lang="en-US" sz="3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Enable practice nurses and GPs to deliver more comprehensive wound care within general practice settings.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2013-02-27T00:28:36Z</dcterms:created>
  <dc:creator>Wendy O'Meara</dc:creator>
</cp:coreProperties>
</file>